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Playfair Display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85475" y="1500525"/>
            <a:ext cx="374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85475" y="2757075"/>
            <a:ext cx="29049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285475" y="1947025"/>
            <a:ext cx="3852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6016798" y="539989"/>
            <a:ext cx="24072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2"/>
          </p:nvPr>
        </p:nvSpPr>
        <p:spPr>
          <a:xfrm>
            <a:off x="6016800" y="1023273"/>
            <a:ext cx="24072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3"/>
          </p:nvPr>
        </p:nvSpPr>
        <p:spPr>
          <a:xfrm>
            <a:off x="6016798" y="1984339"/>
            <a:ext cx="24072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"/>
          </p:nvPr>
        </p:nvSpPr>
        <p:spPr>
          <a:xfrm>
            <a:off x="6016800" y="2467635"/>
            <a:ext cx="24072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5"/>
          </p:nvPr>
        </p:nvSpPr>
        <p:spPr>
          <a:xfrm>
            <a:off x="6016798" y="3428701"/>
            <a:ext cx="24072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6"/>
          </p:nvPr>
        </p:nvSpPr>
        <p:spPr>
          <a:xfrm>
            <a:off x="6016800" y="3911998"/>
            <a:ext cx="24072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720000" y="1275100"/>
            <a:ext cx="77040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0" y="1405350"/>
            <a:ext cx="38520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4572000" y="2571750"/>
            <a:ext cx="3852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2046675"/>
            <a:ext cx="385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720000" y="2571700"/>
            <a:ext cx="3468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720000" y="945525"/>
            <a:ext cx="1133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4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720000" y="1896675"/>
            <a:ext cx="38520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7780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3591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2"/>
          </p:nvPr>
        </p:nvSpPr>
        <p:spPr>
          <a:xfrm>
            <a:off x="4572000" y="2571750"/>
            <a:ext cx="3591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37700" y="540000"/>
            <a:ext cx="3486300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4937700" y="2571750"/>
            <a:ext cx="3486300" cy="1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4572000" y="1709175"/>
            <a:ext cx="3852000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20000" y="1365300"/>
            <a:ext cx="38520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720000" y="2571900"/>
            <a:ext cx="3852000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741713" y="107325"/>
            <a:ext cx="3188400" cy="4623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589350" y="259800"/>
            <a:ext cx="3188400" cy="4623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750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4159229" y="739490"/>
            <a:ext cx="4395421" cy="390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4203185" y="992027"/>
            <a:ext cx="4462871" cy="29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>
                <a:solidFill>
                  <a:schemeClr val="accent2"/>
                </a:solidFill>
              </a:rPr>
              <a:t>MENOPAUSE</a:t>
            </a:r>
            <a:endParaRPr sz="5400">
              <a:solidFill>
                <a:schemeClr val="accent2"/>
              </a:solidFill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4159229" y="2798327"/>
            <a:ext cx="4199102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Everything you need to know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2"/>
          </p:nvPr>
        </p:nvSpPr>
        <p:spPr>
          <a:xfrm>
            <a:off x="4082476" y="1564525"/>
            <a:ext cx="506954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 dirty="0">
                <a:solidFill>
                  <a:schemeClr val="lt2"/>
                </a:solidFill>
              </a:rPr>
              <a:t>HORMONES &amp;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 dirty="0">
                <a:solidFill>
                  <a:schemeClr val="lt2"/>
                </a:solidFill>
              </a:rPr>
              <a:t>GENITOURINARY SYNDROME OF MENOPAUSE</a:t>
            </a:r>
            <a:endParaRPr sz="2500" dirty="0">
              <a:solidFill>
                <a:schemeClr val="lt2"/>
              </a:solidFill>
            </a:endParaRPr>
          </a:p>
        </p:txBody>
      </p:sp>
      <p:cxnSp>
        <p:nvCxnSpPr>
          <p:cNvPr id="65" name="Google Shape;65;p15"/>
          <p:cNvCxnSpPr/>
          <p:nvPr/>
        </p:nvCxnSpPr>
        <p:spPr>
          <a:xfrm rot="10800000">
            <a:off x="4203185" y="2616224"/>
            <a:ext cx="1476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5"/>
          <p:cNvSpPr txBox="1"/>
          <p:nvPr/>
        </p:nvSpPr>
        <p:spPr>
          <a:xfrm>
            <a:off x="4082476" y="3569476"/>
            <a:ext cx="4199102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Mickey Karram, MD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Clinical Professor of Ob/Gyn &amp; Urology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University of Cincinnati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 of Urogynecology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Christ Hospital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descr="A group of people standing in a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927" r="23773"/>
          <a:stretch/>
        </p:blipFill>
        <p:spPr>
          <a:xfrm>
            <a:off x="589350" y="809223"/>
            <a:ext cx="3188400" cy="352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subTitle" idx="1"/>
          </p:nvPr>
        </p:nvSpPr>
        <p:spPr>
          <a:xfrm>
            <a:off x="4711671" y="1070449"/>
            <a:ext cx="4298942" cy="1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Controls hot flashes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Maintains collagen in skin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Increases serotonin &amp; dopamine(happy hormones in brain)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Maintains bone density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Increases bone strength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Helps maintain memory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Helps prevent neurodegenerative conditions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Lowers cholesterol &amp; increases HDL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/>
              <a:t>Protects bone, breast, brain &amp; heart</a:t>
            </a:r>
            <a:endParaRPr sz="1500"/>
          </a:p>
        </p:txBody>
      </p:sp>
      <p:sp>
        <p:nvSpPr>
          <p:cNvPr id="160" name="Google Shape;160;p24"/>
          <p:cNvSpPr/>
          <p:nvPr/>
        </p:nvSpPr>
        <p:spPr>
          <a:xfrm>
            <a:off x="4854733" y="434352"/>
            <a:ext cx="4012819" cy="2883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3277" r="31690"/>
          <a:stretch/>
        </p:blipFill>
        <p:spPr>
          <a:xfrm flipH="1">
            <a:off x="-442800" y="-100"/>
            <a:ext cx="5014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759998" y="109864"/>
            <a:ext cx="4298942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POSITIVE EFFECTS OF NATURAL ESTROGEN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398200" y="1761425"/>
            <a:ext cx="3897900" cy="269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550600" y="1913825"/>
            <a:ext cx="3897900" cy="269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66675" dir="1980000" algn="bl" rotWithShape="0">
              <a:srgbClr val="000000">
                <a:alpha val="2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318977" y="773175"/>
            <a:ext cx="3732028" cy="3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322505" y="525972"/>
            <a:ext cx="38520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FACTS ABOUT TESTOSTERONE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4572000" y="773175"/>
            <a:ext cx="4401879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Provides major symptom relief and protects the BONES, BRAIN, BREAST, HEART &amp; RELATIONSHIPS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Present in both men &amp; women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Large amounts in men – small amounts in women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Men age 30-70 will lose 1-3% production per year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Women age 20-40 lose up to 50% per year!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371" y="2074272"/>
            <a:ext cx="2996357" cy="23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782" y="4145323"/>
            <a:ext cx="1515618" cy="62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115192" y="551275"/>
            <a:ext cx="8902465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300"/>
              <a:t>POSITIVE EFFECTS OF TESTOSTERONE</a:t>
            </a:r>
            <a:endParaRPr sz="3300"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720000" y="1212125"/>
            <a:ext cx="468998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Increased energy, vitality and zest for life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Improved feeling of overall wellbeing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Depression relief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Anxiety relief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Improved cognitive clarity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Improved memory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Improved focus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Enhanced libido</a:t>
            </a:r>
            <a:endParaRPr/>
          </a:p>
          <a:p>
            <a:pPr marL="342900" lvl="0" indent="-3429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chemeClr val="dk1"/>
                </a:solidFill>
              </a:rPr>
              <a:t>Enhanced performance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sp>
        <p:nvSpPr>
          <p:cNvPr id="181" name="Google Shape;181;p26"/>
          <p:cNvSpPr txBox="1"/>
          <p:nvPr/>
        </p:nvSpPr>
        <p:spPr>
          <a:xfrm>
            <a:off x="5409979" y="1206613"/>
            <a:ext cx="3405963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Breast protection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Prostate protection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Brain protection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Heart protection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Bone protection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 bone strength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 muscle strength</a:t>
            </a:r>
            <a:endParaRPr/>
          </a:p>
          <a:p>
            <a:pPr marL="171450" marR="0" lvl="0" indent="-17145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Reduced body fat</a:t>
            </a:r>
            <a:endParaRPr/>
          </a:p>
          <a:p>
            <a:pPr marL="171450" marR="0" lvl="0" indent="-171450" algn="l" rtl="0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 cholesterol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3290" y="4234691"/>
            <a:ext cx="1465469" cy="60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Memes, Sexy, and 🤖: GLA&#10; &quot;I'm a victim of identity theft. Menopause&#10; took a happy, slim, sexy woman and turned&#10; her into me!&quot;&#10;LOL!!!!"/>
          <p:cNvPicPr preferRelativeResize="0"/>
          <p:nvPr/>
        </p:nvPicPr>
        <p:blipFill rotWithShape="1">
          <a:blip r:embed="rId3">
            <a:alphaModFix/>
          </a:blip>
          <a:srcRect b="12558"/>
          <a:stretch/>
        </p:blipFill>
        <p:spPr>
          <a:xfrm>
            <a:off x="2068291" y="322964"/>
            <a:ext cx="5368925" cy="449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t="7774" b="7774"/>
          <a:stretch/>
        </p:blipFill>
        <p:spPr>
          <a:xfrm>
            <a:off x="0" y="0"/>
            <a:ext cx="9804802" cy="552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/>
          <p:nvPr/>
        </p:nvSpPr>
        <p:spPr>
          <a:xfrm>
            <a:off x="97995" y="1275907"/>
            <a:ext cx="4771717" cy="6427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97995" y="682650"/>
            <a:ext cx="5096009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/>
              <a:t>VAGINAL ATROPHY</a:t>
            </a:r>
            <a:endParaRPr sz="4000"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1"/>
          </p:nvPr>
        </p:nvSpPr>
        <p:spPr>
          <a:xfrm>
            <a:off x="261900" y="1938563"/>
            <a:ext cx="4395160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Understanding Genitourinary Syndrome of Menopause (GSM)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97995" y="3084263"/>
            <a:ext cx="4199102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Mickey Karram, MD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Clinical Professor of Ob/Gyn &amp; Urology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University of Cincinnati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 of Urogynecology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Christ Hospital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57200" y="94060"/>
            <a:ext cx="8229600" cy="4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ALTERATION OF THE EPITHELIUM</a:t>
            </a:r>
            <a:endParaRPr sz="2800"/>
          </a:p>
        </p:txBody>
      </p:sp>
      <p:sp>
        <p:nvSpPr>
          <p:cNvPr id="202" name="Google Shape;202;p29"/>
          <p:cNvSpPr/>
          <p:nvPr/>
        </p:nvSpPr>
        <p:spPr>
          <a:xfrm>
            <a:off x="457200" y="790163"/>
            <a:ext cx="83407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estrogen levels start to decline, the epithelium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gets thinner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becomes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susceptible to trauma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 epithelium protects the mucosa also against mechanical friction during sexual intercourse). </a:t>
            </a:r>
            <a:endParaRPr sz="16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29"/>
          <p:cNvCxnSpPr/>
          <p:nvPr/>
        </p:nvCxnSpPr>
        <p:spPr>
          <a:xfrm>
            <a:off x="7467600" y="1925267"/>
            <a:ext cx="0" cy="129659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4" name="Google Shape;204;p29"/>
          <p:cNvCxnSpPr/>
          <p:nvPr/>
        </p:nvCxnSpPr>
        <p:spPr>
          <a:xfrm>
            <a:off x="1600200" y="2573562"/>
            <a:ext cx="0" cy="314778"/>
          </a:xfrm>
          <a:prstGeom prst="straightConnector1">
            <a:avLst/>
          </a:prstGeom>
          <a:noFill/>
          <a:ln w="25400" cap="flat" cmpd="sng">
            <a:solidFill>
              <a:srgbClr val="EC7F00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412" y="1631611"/>
            <a:ext cx="5421175" cy="27065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68239" y="4416250"/>
            <a:ext cx="900752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 Post-menopausal vaginal mucosa with atrophy caused by decreased oestrogen levels with reduced presence of vessels and a significantly thinner epithelium with lack of glycogen. (</a:t>
            </a:r>
            <a:r>
              <a:rPr lang="en-US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 Vaginal mucosa in reproductive age; the mucosa is well supplied with blood and the epithelium consists of a larger number of cell layers, particularly rich in glycogen. 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Histology courtesy of Prof. A. Calligaro - University of Pavia, Italy.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Symptoms Associated GSM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720000" y="1275100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Vaginal or vulvar dryness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Burning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Dyspareunia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Lower urinary symptoms of dysuria, urgency &amp; frequency</a:t>
            </a:r>
            <a:endParaRPr/>
          </a:p>
          <a:p>
            <a:pPr marL="342900" lvl="0" indent="-266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398200" y="1761425"/>
            <a:ext cx="3897900" cy="269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550600" y="1913825"/>
            <a:ext cx="3897900" cy="269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66675" dir="1980000" algn="bl" rotWithShape="0">
              <a:srgbClr val="000000">
                <a:alpha val="2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318977" y="773175"/>
            <a:ext cx="3732028" cy="3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322505" y="525972"/>
            <a:ext cx="4004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PATHOGENS OF GSM</a:t>
            </a:r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4572000" y="616375"/>
            <a:ext cx="4401879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The decline in estrogen levels associated with menopause are closely linked to:</a:t>
            </a:r>
            <a:endParaRPr/>
          </a:p>
          <a:p>
            <a:pPr marL="412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Reduction of blood flow and vaginal secretion (vaginal dryness)</a:t>
            </a:r>
            <a:endParaRPr/>
          </a:p>
          <a:p>
            <a:pPr marL="412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Morphological alterations of the epithelium of the vaginal mucosa</a:t>
            </a:r>
            <a:endParaRPr/>
          </a:p>
          <a:p>
            <a:pPr marL="412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Decrease of vaginal lactobacilli and increase of vaginal pH levels</a:t>
            </a:r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782" y="4145323"/>
            <a:ext cx="1515618" cy="62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 descr="http://www.menopause.org/Portals/0/2_Vaginal_lini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367" y="3360650"/>
            <a:ext cx="1892300" cy="882650"/>
          </a:xfrm>
          <a:prstGeom prst="rect">
            <a:avLst/>
          </a:prstGeom>
          <a:noFill/>
          <a:ln w="9525" cap="flat" cmpd="sng">
            <a:solidFill>
              <a:srgbClr val="D9D0C6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6" name="Google Shape;22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7175" y="1985875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0943" y="3357992"/>
            <a:ext cx="863600" cy="9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0367" y="2040337"/>
            <a:ext cx="1425575" cy="10683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5727500" y="234900"/>
            <a:ext cx="3112200" cy="4521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5575100" y="387300"/>
            <a:ext cx="3112200" cy="452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750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618250" y="539925"/>
            <a:ext cx="3518100" cy="10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PREVALENCE OF GSM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1"/>
          </p:nvPr>
        </p:nvSpPr>
        <p:spPr>
          <a:xfrm>
            <a:off x="456699" y="1896674"/>
            <a:ext cx="4774519" cy="301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Prevalence estimates vary but  </a:t>
            </a:r>
            <a:r>
              <a:rPr lang="en-US" b="1"/>
              <a:t>approximately half  of postmenopausal US women </a:t>
            </a:r>
            <a:r>
              <a:rPr lang="en-US"/>
              <a:t>report these atrophy-related symptoms and the negative effect on quality of life is substantial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Unlike vasomotor symptoms that tend to decrease over time , genitourinary syndrome of menopause will not spontaneously remit and commonly recurs when hormones are withdrawn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cxnSp>
        <p:nvCxnSpPr>
          <p:cNvPr id="238" name="Google Shape;238;p32"/>
          <p:cNvCxnSpPr/>
          <p:nvPr/>
        </p:nvCxnSpPr>
        <p:spPr>
          <a:xfrm>
            <a:off x="750100" y="1746600"/>
            <a:ext cx="1264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Google Shape;239;p32" descr="A person standing next to 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463" r="18201"/>
          <a:stretch/>
        </p:blipFill>
        <p:spPr>
          <a:xfrm>
            <a:off x="5575100" y="425425"/>
            <a:ext cx="3112200" cy="42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/>
          <p:nvPr/>
        </p:nvSpPr>
        <p:spPr>
          <a:xfrm>
            <a:off x="719999" y="781990"/>
            <a:ext cx="5276763" cy="3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720000" y="452140"/>
            <a:ext cx="5990344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BREAST CANCER STATISTICS</a:t>
            </a:r>
            <a:endParaRPr/>
          </a:p>
        </p:txBody>
      </p:sp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t="-22305" b="-22305"/>
          <a:stretch/>
        </p:blipFill>
        <p:spPr>
          <a:xfrm>
            <a:off x="483782" y="1135090"/>
            <a:ext cx="84582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741713" y="107325"/>
            <a:ext cx="3188400" cy="4623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589350" y="259800"/>
            <a:ext cx="3188400" cy="4623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750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4352924" y="1557350"/>
            <a:ext cx="4395421" cy="390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4285474" y="1892975"/>
            <a:ext cx="4462871" cy="29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>
                <a:solidFill>
                  <a:schemeClr val="accent2"/>
                </a:solidFill>
              </a:rPr>
              <a:t>MENOPAUSE</a:t>
            </a:r>
            <a:endParaRPr sz="5400">
              <a:solidFill>
                <a:schemeClr val="accent2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4285474" y="2949426"/>
            <a:ext cx="4199102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Everything you need to know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2"/>
          </p:nvPr>
        </p:nvSpPr>
        <p:spPr>
          <a:xfrm>
            <a:off x="4285474" y="2048940"/>
            <a:ext cx="506954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solidFill>
                  <a:schemeClr val="lt2"/>
                </a:solidFill>
              </a:rPr>
              <a:t>&amp; HORMONE OPTIMIZATION</a:t>
            </a:r>
            <a:endParaRPr sz="2500">
              <a:solidFill>
                <a:schemeClr val="lt2"/>
              </a:solidFill>
            </a:endParaRPr>
          </a:p>
        </p:txBody>
      </p:sp>
      <p:cxnSp>
        <p:nvCxnSpPr>
          <p:cNvPr id="79" name="Google Shape;79;p16"/>
          <p:cNvCxnSpPr/>
          <p:nvPr/>
        </p:nvCxnSpPr>
        <p:spPr>
          <a:xfrm rot="10800000">
            <a:off x="4352924" y="2868626"/>
            <a:ext cx="1476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6"/>
          <p:cNvSpPr txBox="1"/>
          <p:nvPr/>
        </p:nvSpPr>
        <p:spPr>
          <a:xfrm>
            <a:off x="4203185" y="3642975"/>
            <a:ext cx="4199102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Mickey Karram, MD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Clinical Professor of Ob/Gyn &amp; Urology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University of Cincinnati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 of Urogynecology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Christ Hospital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A group of people sitting at a picnic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7394" r="13944"/>
          <a:stretch/>
        </p:blipFill>
        <p:spPr>
          <a:xfrm>
            <a:off x="589350" y="1024470"/>
            <a:ext cx="3188400" cy="30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CURRENT TREATMENT OPTIONS</a:t>
            </a: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720000" y="1275100"/>
            <a:ext cx="8158186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Replace estrogen; systemically or locally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Moisturizers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Precursors to estrogen</a:t>
            </a:r>
            <a:endParaRPr/>
          </a:p>
          <a:p>
            <a:pPr marL="342900" lvl="0" indent="-266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/>
          <p:nvPr/>
        </p:nvSpPr>
        <p:spPr>
          <a:xfrm rot="-5400000">
            <a:off x="1271069" y="671099"/>
            <a:ext cx="3205800" cy="4645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/>
          <p:nvPr/>
        </p:nvSpPr>
        <p:spPr>
          <a:xfrm rot="-5400000">
            <a:off x="1151175" y="805775"/>
            <a:ext cx="3196200" cy="464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750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720000" y="833987"/>
            <a:ext cx="3437330" cy="41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ENERGY SOURCES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3"/>
          </p:nvPr>
        </p:nvSpPr>
        <p:spPr>
          <a:xfrm>
            <a:off x="5541344" y="2939628"/>
            <a:ext cx="3262413" cy="98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RADIOFREQUENCY DEVICES</a:t>
            </a:r>
            <a:endParaRPr sz="2500"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5541345" y="1004411"/>
            <a:ext cx="3262412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LASER SYSTEMS</a:t>
            </a:r>
            <a:endParaRPr sz="2500"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2"/>
          </p:nvPr>
        </p:nvSpPr>
        <p:spPr>
          <a:xfrm>
            <a:off x="5541344" y="1469865"/>
            <a:ext cx="3453799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CO2 Lasers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Erbium YAG Lasers</a:t>
            </a:r>
            <a:endParaRPr sz="2000"/>
          </a:p>
        </p:txBody>
      </p:sp>
      <p:pic>
        <p:nvPicPr>
          <p:cNvPr id="266" name="Google Shape;26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288" y="1688498"/>
            <a:ext cx="4321883" cy="288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6" descr="cartoon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221" y="612302"/>
            <a:ext cx="5679558" cy="391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Menopause:  Definitions &amp; Affects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720000" y="1275100"/>
            <a:ext cx="77040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What is it??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What can I expect??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>
                <a:solidFill>
                  <a:schemeClr val="dk1"/>
                </a:solidFill>
              </a:rPr>
              <a:t>How do I treat it??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4430800" y="1682350"/>
            <a:ext cx="1510800" cy="32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2000" y="1405350"/>
            <a:ext cx="38520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HORMONE HAVOC?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4572000" y="2571750"/>
            <a:ext cx="3852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are hormones &amp; why are they important?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is hormonal imbalance?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pSp>
        <p:nvGrpSpPr>
          <p:cNvPr id="98" name="Google Shape;98;p18"/>
          <p:cNvGrpSpPr/>
          <p:nvPr/>
        </p:nvGrpSpPr>
        <p:grpSpPr>
          <a:xfrm>
            <a:off x="439615" y="571500"/>
            <a:ext cx="3518726" cy="4034904"/>
            <a:chOff x="593800" y="784600"/>
            <a:chExt cx="3210356" cy="3608704"/>
          </a:xfrm>
        </p:grpSpPr>
        <p:sp>
          <p:nvSpPr>
            <p:cNvPr id="99" name="Google Shape;99;p18"/>
            <p:cNvSpPr/>
            <p:nvPr/>
          </p:nvSpPr>
          <p:spPr>
            <a:xfrm>
              <a:off x="593800" y="784600"/>
              <a:ext cx="3057900" cy="34563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746256" y="937004"/>
              <a:ext cx="3057900" cy="345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14300" dist="95250" dir="342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18"/>
            <p:cNvPicPr preferRelativeResize="0"/>
            <p:nvPr/>
          </p:nvPicPr>
          <p:blipFill rotWithShape="1">
            <a:blip r:embed="rId3">
              <a:alphaModFix/>
            </a:blip>
            <a:srcRect t="10033" b="10034"/>
            <a:stretch/>
          </p:blipFill>
          <p:spPr>
            <a:xfrm flipH="1">
              <a:off x="912857" y="1063991"/>
              <a:ext cx="2724590" cy="320234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2" name="Google Shape;102;p18"/>
          <p:cNvCxnSpPr/>
          <p:nvPr/>
        </p:nvCxnSpPr>
        <p:spPr>
          <a:xfrm>
            <a:off x="4703950" y="2250300"/>
            <a:ext cx="964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157274" y="755175"/>
            <a:ext cx="6340800" cy="345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342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64875" y="945525"/>
            <a:ext cx="5925600" cy="307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720000" y="2046675"/>
            <a:ext cx="4951038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HORMONE HAVOC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719999" y="2571700"/>
            <a:ext cx="5570475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do you need to know?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can/should you believe?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can you potentially do?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cxnSp>
        <p:nvCxnSpPr>
          <p:cNvPr id="112" name="Google Shape;112;p19"/>
          <p:cNvCxnSpPr/>
          <p:nvPr/>
        </p:nvCxnSpPr>
        <p:spPr>
          <a:xfrm>
            <a:off x="825100" y="1896675"/>
            <a:ext cx="739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5727500" y="234900"/>
            <a:ext cx="3112200" cy="4521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5575100" y="387300"/>
            <a:ext cx="3112200" cy="4521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750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618250" y="539925"/>
            <a:ext cx="3518100" cy="10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ARE HORMONES?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720000" y="1896675"/>
            <a:ext cx="38520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Chemical messengers made by the endocrine glands that act to control certain actions of the cells and organs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Work in a lock &amp; key fashion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DO WE AGE BECAUSE WE LOSE OR HORMONES?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OR DO WE LOSE OUR HORMONES BECAUSE WE AGE?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>
            <a:off x="750100" y="1746600"/>
            <a:ext cx="1264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l="15395" r="14194"/>
          <a:stretch/>
        </p:blipFill>
        <p:spPr>
          <a:xfrm>
            <a:off x="5727501" y="457200"/>
            <a:ext cx="2959800" cy="42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1196825" y="811675"/>
            <a:ext cx="6739200" cy="31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SOUND FAMILIAR?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720000" y="1212125"/>
            <a:ext cx="4212485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Extreme fatigue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Mood swings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Tension &amp; irritability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Lack of sleep (3-4 am wakeup)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Memory Loss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Depression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Lack of Focus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dk1"/>
                </a:solidFill>
              </a:rPr>
              <a:t>Vaginal dryness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sp>
        <p:nvSpPr>
          <p:cNvPr id="132" name="Google Shape;132;p21"/>
          <p:cNvSpPr txBox="1"/>
          <p:nvPr/>
        </p:nvSpPr>
        <p:spPr>
          <a:xfrm>
            <a:off x="5409980" y="1275000"/>
            <a:ext cx="4212485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Brain fog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Hot flashes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Night sweats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Joint pain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Bladder symptoms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Migraine/severe headache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Decreased sex drive and/or performance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364" y="2939250"/>
            <a:ext cx="2040122" cy="204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1196825" y="811674"/>
            <a:ext cx="6739200" cy="676883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720000" y="426737"/>
            <a:ext cx="770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CONVENTIONAL HORMONE REPLACEMENT METHODS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720000" y="1956391"/>
            <a:ext cx="7704000" cy="285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Women’s Health Initiative (WHI) trial 2002….flawed study!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41% increase in stroke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29% increase in heart attacks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26% increase in breast cancer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2x the rate of blood clots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76% increase in Alzheimer’s disease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5239144" y="2417983"/>
            <a:ext cx="3591600" cy="163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342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337544" y="2417983"/>
            <a:ext cx="3591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WAS A FLAWED STUDY!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WOMEN WERE LEFT WITH NO ALTERNATIVE FOR HORMONE BALANCE &amp; SYMPTOM RELIEF!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4084183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4832400" y="1801197"/>
            <a:ext cx="3591600" cy="163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342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800092" y="859350"/>
            <a:ext cx="7023015" cy="3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720000" y="1801197"/>
            <a:ext cx="3591600" cy="163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95250" dir="342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65335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HORMONE REPLACEMENT METHODS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>
            <a:off x="720000" y="1738650"/>
            <a:ext cx="3591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SYNTHETIC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Pills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Patches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Shots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2"/>
          </p:nvPr>
        </p:nvSpPr>
        <p:spPr>
          <a:xfrm>
            <a:off x="4912242" y="1769397"/>
            <a:ext cx="3591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BIOIDENTICAL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Pills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Patches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Creams/Gels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Pellets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31" y="4027676"/>
            <a:ext cx="1789814" cy="7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iany Presentation by Slidesgo">
  <a:themeElements>
    <a:clrScheme name="Simple Light">
      <a:dk1>
        <a:srgbClr val="383838"/>
      </a:dk1>
      <a:lt1>
        <a:srgbClr val="F7F5F3"/>
      </a:lt1>
      <a:dk2>
        <a:srgbClr val="E7DBCB"/>
      </a:dk2>
      <a:lt2>
        <a:srgbClr val="6B573D"/>
      </a:lt2>
      <a:accent1>
        <a:srgbClr val="FFFFFF"/>
      </a:accent1>
      <a:accent2>
        <a:srgbClr val="383838"/>
      </a:accent2>
      <a:accent3>
        <a:srgbClr val="F7F5F3"/>
      </a:accent3>
      <a:accent4>
        <a:srgbClr val="383838"/>
      </a:accent4>
      <a:accent5>
        <a:srgbClr val="FFFFFF"/>
      </a:accent5>
      <a:accent6>
        <a:srgbClr val="E7DBCB"/>
      </a:accent6>
      <a:hlink>
        <a:srgbClr val="6B57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Macintosh PowerPoint</Application>
  <PresentationFormat>On-screen Show (16:9)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Montserrat</vt:lpstr>
      <vt:lpstr>Livvic</vt:lpstr>
      <vt:lpstr>Arial</vt:lpstr>
      <vt:lpstr>Playfair Display</vt:lpstr>
      <vt:lpstr>Roboto Condensed Light</vt:lpstr>
      <vt:lpstr>Giany Presentation by Slidesgo</vt:lpstr>
      <vt:lpstr>MENOPAUSE</vt:lpstr>
      <vt:lpstr>MENOPAUSE</vt:lpstr>
      <vt:lpstr>Menopause:  Definitions &amp; Affects</vt:lpstr>
      <vt:lpstr>HORMONE HAVOC?</vt:lpstr>
      <vt:lpstr>HORMONE HAVOC</vt:lpstr>
      <vt:lpstr>WHAT ARE HORMONES?</vt:lpstr>
      <vt:lpstr>SOUND FAMILIAR?</vt:lpstr>
      <vt:lpstr>CONVENTIONAL HORMONE REPLACEMENT METHODS</vt:lpstr>
      <vt:lpstr>HORMONE REPLACEMENT METHODS</vt:lpstr>
      <vt:lpstr>POSITIVE EFFECTS OF NATURAL ESTROGEN</vt:lpstr>
      <vt:lpstr>FACTS ABOUT TESTOSTERONE</vt:lpstr>
      <vt:lpstr>POSITIVE EFFECTS OF TESTOSTERONE</vt:lpstr>
      <vt:lpstr>PowerPoint Presentation</vt:lpstr>
      <vt:lpstr>VAGINAL ATROPHY</vt:lpstr>
      <vt:lpstr>ALTERATION OF THE EPITHELIUM</vt:lpstr>
      <vt:lpstr>Symptoms Associated GSM</vt:lpstr>
      <vt:lpstr>PATHOGENS OF GSM</vt:lpstr>
      <vt:lpstr>PREVALENCE OF GSM</vt:lpstr>
      <vt:lpstr>BREAST CANCER STATISTICS</vt:lpstr>
      <vt:lpstr>CURRENT TREATMENT OPTIONS</vt:lpstr>
      <vt:lpstr>ENERGY 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</dc:title>
  <cp:lastModifiedBy>Castellon-Ibarra, Mario - S01045466</cp:lastModifiedBy>
  <cp:revision>1</cp:revision>
  <dcterms:modified xsi:type="dcterms:W3CDTF">2020-11-28T14:25:59Z</dcterms:modified>
</cp:coreProperties>
</file>