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Playfair Display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Helvetica Neue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PlayfairDisplay-bold.fntdata"/><Relationship Id="rId27" Type="http://schemas.openxmlformats.org/officeDocument/2006/relationships/font" Target="fonts/PlayfairDisplay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layfairDisplay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regular.fntdata"/><Relationship Id="rId30" Type="http://schemas.openxmlformats.org/officeDocument/2006/relationships/font" Target="fonts/PlayfairDisplay-bold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-bold.fntdata"/><Relationship Id="rId13" Type="http://schemas.openxmlformats.org/officeDocument/2006/relationships/slide" Target="slides/slide9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8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1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10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HelveticaNeue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285475" y="1500525"/>
            <a:ext cx="3740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285475" y="2757075"/>
            <a:ext cx="29049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 txBox="1"/>
          <p:nvPr>
            <p:ph idx="2" type="subTitle"/>
          </p:nvPr>
        </p:nvSpPr>
        <p:spPr>
          <a:xfrm>
            <a:off x="4285475" y="1947025"/>
            <a:ext cx="3852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20000" y="540000"/>
            <a:ext cx="77040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720000" y="1275100"/>
            <a:ext cx="7704000" cy="3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  <a:defRPr sz="16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3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572000" y="1405350"/>
            <a:ext cx="3852000" cy="11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4572000" y="2571750"/>
            <a:ext cx="3852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4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720000" y="540000"/>
            <a:ext cx="3852000" cy="12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720000" y="1896675"/>
            <a:ext cx="3852000" cy="27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4937700" y="540000"/>
            <a:ext cx="3486300" cy="2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" name="Google Shape;23;p6"/>
          <p:cNvSpPr txBox="1"/>
          <p:nvPr>
            <p:ph idx="1" type="subTitle"/>
          </p:nvPr>
        </p:nvSpPr>
        <p:spPr>
          <a:xfrm>
            <a:off x="4937700" y="2571750"/>
            <a:ext cx="3486300" cy="19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 only 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title"/>
          </p:nvPr>
        </p:nvSpPr>
        <p:spPr>
          <a:xfrm>
            <a:off x="720000" y="540000"/>
            <a:ext cx="3852000" cy="1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Title + text 3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720000" y="540000"/>
            <a:ext cx="3852000" cy="13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4572000" y="1709175"/>
            <a:ext cx="3852000" cy="27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2">
  <p:cSld name="Three columns 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720000" y="540000"/>
            <a:ext cx="38520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subTitle"/>
          </p:nvPr>
        </p:nvSpPr>
        <p:spPr>
          <a:xfrm>
            <a:off x="6016798" y="539989"/>
            <a:ext cx="24072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2" type="subTitle"/>
          </p:nvPr>
        </p:nvSpPr>
        <p:spPr>
          <a:xfrm>
            <a:off x="6016800" y="1023273"/>
            <a:ext cx="24072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subTitle"/>
          </p:nvPr>
        </p:nvSpPr>
        <p:spPr>
          <a:xfrm>
            <a:off x="6016798" y="1984339"/>
            <a:ext cx="24072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4" type="subTitle"/>
          </p:nvPr>
        </p:nvSpPr>
        <p:spPr>
          <a:xfrm>
            <a:off x="6016800" y="2467635"/>
            <a:ext cx="24072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5" type="subTitle"/>
          </p:nvPr>
        </p:nvSpPr>
        <p:spPr>
          <a:xfrm>
            <a:off x="6016798" y="3428701"/>
            <a:ext cx="24072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6" type="subTitle"/>
          </p:nvPr>
        </p:nvSpPr>
        <p:spPr>
          <a:xfrm>
            <a:off x="6016800" y="3911998"/>
            <a:ext cx="24072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b="0" i="0" sz="3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b="0" i="0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b="0" i="0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b="0" i="0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b="0" i="0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b="0" i="0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b="0" i="0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b="0" i="0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b="0" i="0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24745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/>
          <p:nvPr/>
        </p:nvSpPr>
        <p:spPr>
          <a:xfrm>
            <a:off x="741713" y="107325"/>
            <a:ext cx="3188400" cy="4623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1"/>
          <p:cNvSpPr/>
          <p:nvPr/>
        </p:nvSpPr>
        <p:spPr>
          <a:xfrm>
            <a:off x="589350" y="259800"/>
            <a:ext cx="3188400" cy="4623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rotWithShape="0" algn="bl" dir="7500000" dist="95250">
              <a:srgbClr val="000000">
                <a:alpha val="219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/>
          <p:nvPr/>
        </p:nvSpPr>
        <p:spPr>
          <a:xfrm>
            <a:off x="4352924" y="1557350"/>
            <a:ext cx="4395421" cy="390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1"/>
          <p:cNvSpPr txBox="1"/>
          <p:nvPr>
            <p:ph type="ctrTitle"/>
          </p:nvPr>
        </p:nvSpPr>
        <p:spPr>
          <a:xfrm>
            <a:off x="4285474" y="1892975"/>
            <a:ext cx="4462871" cy="293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4500">
                <a:solidFill>
                  <a:schemeClr val="accent2"/>
                </a:solidFill>
              </a:rPr>
              <a:t>URINARY INCONTINENCE</a:t>
            </a:r>
            <a:endParaRPr sz="4500">
              <a:solidFill>
                <a:schemeClr val="accent2"/>
              </a:solidFill>
            </a:endParaRPr>
          </a:p>
        </p:txBody>
      </p:sp>
      <p:sp>
        <p:nvSpPr>
          <p:cNvPr id="46" name="Google Shape;46;p11"/>
          <p:cNvSpPr txBox="1"/>
          <p:nvPr>
            <p:ph idx="2" type="subTitle"/>
          </p:nvPr>
        </p:nvSpPr>
        <p:spPr>
          <a:xfrm>
            <a:off x="4285475" y="1947025"/>
            <a:ext cx="506954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2"/>
                </a:solidFill>
              </a:rPr>
              <a:t>What is it &amp; How can I treat it?</a:t>
            </a:r>
            <a:endParaRPr sz="2200">
              <a:solidFill>
                <a:schemeClr val="lt2"/>
              </a:solidFill>
            </a:endParaRPr>
          </a:p>
        </p:txBody>
      </p:sp>
      <p:sp>
        <p:nvSpPr>
          <p:cNvPr id="47" name="Google Shape;47;p11"/>
          <p:cNvSpPr txBox="1"/>
          <p:nvPr/>
        </p:nvSpPr>
        <p:spPr>
          <a:xfrm>
            <a:off x="4203185" y="2957177"/>
            <a:ext cx="4199102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Mickey Karram, MD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Clinical Professor of Ob/Gyn &amp; Urology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University of Cincinnati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Director of Urogynecology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Christ Hospital</a:t>
            </a:r>
            <a:endParaRPr/>
          </a:p>
        </p:txBody>
      </p:sp>
      <p:pic>
        <p:nvPicPr>
          <p:cNvPr id="48" name="Google Shape;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8531" y="4027676"/>
            <a:ext cx="1789814" cy="733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itting on a bench&#10;&#10;Description automatically generated" id="49" name="Google Shape;4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349" y="905082"/>
            <a:ext cx="3180843" cy="3180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2727913" y="780888"/>
            <a:ext cx="4140719" cy="380849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0"/>
          <p:cNvSpPr txBox="1"/>
          <p:nvPr>
            <p:ph type="title"/>
          </p:nvPr>
        </p:nvSpPr>
        <p:spPr>
          <a:xfrm>
            <a:off x="720000" y="426737"/>
            <a:ext cx="77040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THE FINAL TABOO</a:t>
            </a:r>
            <a:endParaRPr/>
          </a:p>
        </p:txBody>
      </p:sp>
      <p:sp>
        <p:nvSpPr>
          <p:cNvPr id="193" name="Google Shape;193;p20"/>
          <p:cNvSpPr txBox="1"/>
          <p:nvPr>
            <p:ph idx="1" type="body"/>
          </p:nvPr>
        </p:nvSpPr>
        <p:spPr>
          <a:xfrm>
            <a:off x="720000" y="1301688"/>
            <a:ext cx="7704000" cy="28598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>
                <a:solidFill>
                  <a:srgbClr val="FF0000"/>
                </a:solidFill>
              </a:rPr>
              <a:t>70% </a:t>
            </a:r>
            <a:r>
              <a:rPr lang="en-US"/>
              <a:t>of women with UI say they worry about coughing, sneezing and even laughing in public for fear of having an accident</a:t>
            </a:r>
            <a:endParaRPr/>
          </a:p>
          <a:p>
            <a:pPr indent="-304800" lvl="0" marL="457200" rtl="0" algn="l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>
                <a:solidFill>
                  <a:srgbClr val="FF0000"/>
                </a:solidFill>
              </a:rPr>
              <a:t>35% </a:t>
            </a:r>
            <a:r>
              <a:rPr lang="en-US"/>
              <a:t>report avoiding exercise, traveling less frequently and avoiding sex to accommodate   </a:t>
            </a:r>
            <a:endParaRPr/>
          </a:p>
          <a:p>
            <a:pPr indent="-304800" lvl="0" marL="457200" rtl="0" algn="l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>
                <a:solidFill>
                  <a:srgbClr val="FF0000"/>
                </a:solidFill>
              </a:rPr>
              <a:t>62% </a:t>
            </a:r>
            <a:r>
              <a:rPr lang="en-US"/>
              <a:t>wait a year or longer before discussing their condition with a doctor</a:t>
            </a:r>
            <a:endParaRPr/>
          </a:p>
          <a:p>
            <a:pPr indent="-304800" lvl="0" marL="457200" rtl="0" algn="l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>
                <a:solidFill>
                  <a:srgbClr val="FF0000"/>
                </a:solidFill>
              </a:rPr>
              <a:t>17% </a:t>
            </a:r>
            <a:r>
              <a:rPr lang="en-US"/>
              <a:t>wait 5 or more years</a:t>
            </a:r>
            <a:endParaRPr/>
          </a:p>
          <a:p>
            <a:pPr indent="-304800" lvl="0" marL="457200" rtl="0" algn="l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i="1" lang="en-US"/>
              <a:t>SHAME ON US! – </a:t>
            </a:r>
            <a:r>
              <a:rPr lang="en-US">
                <a:solidFill>
                  <a:srgbClr val="FF0000"/>
                </a:solidFill>
              </a:rPr>
              <a:t>9/10</a:t>
            </a:r>
            <a:r>
              <a:rPr lang="en-US"/>
              <a:t> women who discuss UI with providers say </a:t>
            </a:r>
            <a:r>
              <a:rPr b="1" i="1" lang="en-US"/>
              <a:t>they</a:t>
            </a:r>
            <a:r>
              <a:rPr lang="en-US"/>
              <a:t> initiated the conversation!</a:t>
            </a:r>
            <a:endParaRPr/>
          </a:p>
          <a:p>
            <a:pPr indent="0" lvl="0" marL="152400" rtl="0" algn="l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pic>
        <p:nvPicPr>
          <p:cNvPr id="194" name="Google Shape;19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5740" y="4125703"/>
            <a:ext cx="1789814" cy="73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1"/>
          <p:cNvPicPr preferRelativeResize="0"/>
          <p:nvPr/>
        </p:nvPicPr>
        <p:blipFill rotWithShape="1">
          <a:blip r:embed="rId3">
            <a:alphaModFix/>
          </a:blip>
          <a:srcRect b="42757" l="7442" r="0" t="3368"/>
          <a:stretch/>
        </p:blipFill>
        <p:spPr>
          <a:xfrm>
            <a:off x="1635642" y="102246"/>
            <a:ext cx="6038118" cy="4939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2"/>
          <p:cNvPicPr preferRelativeResize="0"/>
          <p:nvPr/>
        </p:nvPicPr>
        <p:blipFill rotWithShape="1">
          <a:blip r:embed="rId3">
            <a:alphaModFix/>
          </a:blip>
          <a:srcRect b="0" l="0" r="0" t="12222"/>
          <a:stretch/>
        </p:blipFill>
        <p:spPr>
          <a:xfrm>
            <a:off x="2621111" y="179403"/>
            <a:ext cx="4088033" cy="4784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b="12552" l="5833" r="5000" t="12448"/>
          <a:stretch/>
        </p:blipFill>
        <p:spPr>
          <a:xfrm>
            <a:off x="627321" y="0"/>
            <a:ext cx="8045432" cy="5075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/>
          <p:nvPr/>
        </p:nvSpPr>
        <p:spPr>
          <a:xfrm>
            <a:off x="1196825" y="811675"/>
            <a:ext cx="7066438" cy="312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4"/>
          <p:cNvSpPr txBox="1"/>
          <p:nvPr>
            <p:ph type="title"/>
          </p:nvPr>
        </p:nvSpPr>
        <p:spPr>
          <a:xfrm>
            <a:off x="880737" y="462825"/>
            <a:ext cx="754025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300"/>
              <a:t>URGE INCONTINENCE TREATMENTS</a:t>
            </a:r>
            <a:endParaRPr sz="3300"/>
          </a:p>
        </p:txBody>
      </p:sp>
      <p:sp>
        <p:nvSpPr>
          <p:cNvPr id="216" name="Google Shape;216;p24"/>
          <p:cNvSpPr txBox="1"/>
          <p:nvPr>
            <p:ph idx="1" type="body"/>
          </p:nvPr>
        </p:nvSpPr>
        <p:spPr>
          <a:xfrm>
            <a:off x="719999" y="1212125"/>
            <a:ext cx="7700987" cy="3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>
                <a:solidFill>
                  <a:schemeClr val="dk1"/>
                </a:solidFill>
              </a:rPr>
              <a:t>Behavioral Therapy</a:t>
            </a:r>
            <a:endParaRPr/>
          </a:p>
          <a:p>
            <a:pPr indent="-342900" lvl="1" marL="800100" rtl="0" algn="l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>
                <a:solidFill>
                  <a:schemeClr val="dk1"/>
                </a:solidFill>
              </a:rPr>
              <a:t>Bladder diet - avoid bladder irritants</a:t>
            </a:r>
            <a:endParaRPr/>
          </a:p>
          <a:p>
            <a:pPr indent="-342900" lvl="1" marL="800100" rtl="0" algn="l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>
                <a:solidFill>
                  <a:schemeClr val="dk1"/>
                </a:solidFill>
              </a:rPr>
              <a:t>Bladder retraining – timed voiding</a:t>
            </a:r>
            <a:endParaRPr/>
          </a:p>
          <a:p>
            <a:pPr indent="-342900" lvl="1" marL="800100" rtl="0" algn="l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>
                <a:solidFill>
                  <a:schemeClr val="dk1"/>
                </a:solidFill>
              </a:rPr>
              <a:t>Urge suppression techniques</a:t>
            </a:r>
            <a:endParaRPr/>
          </a:p>
          <a:p>
            <a:pPr indent="-285750" lvl="0" marL="285750" rtl="0" algn="l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>
                <a:solidFill>
                  <a:schemeClr val="dk1"/>
                </a:solidFill>
              </a:rPr>
              <a:t>Medicines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i="1" lang="en-US"/>
              <a:t>These therapies are more effective in combination than alone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Special treatments for patients who fail all of the above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Botox injection in the bladder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Neuromodulation</a:t>
            </a:r>
            <a:endParaRPr/>
          </a:p>
        </p:txBody>
      </p:sp>
      <p:pic>
        <p:nvPicPr>
          <p:cNvPr id="217" name="Google Shape;2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3290" y="4234691"/>
            <a:ext cx="1465469" cy="600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/>
          <p:nvPr/>
        </p:nvSpPr>
        <p:spPr>
          <a:xfrm>
            <a:off x="5727500" y="234900"/>
            <a:ext cx="3112200" cy="4521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5"/>
          <p:cNvSpPr/>
          <p:nvPr/>
        </p:nvSpPr>
        <p:spPr>
          <a:xfrm>
            <a:off x="5575100" y="387300"/>
            <a:ext cx="3112200" cy="4521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rotWithShape="0" algn="bl" dir="7500000" dist="95250">
              <a:srgbClr val="000000">
                <a:alpha val="219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618250" y="539925"/>
            <a:ext cx="4527908" cy="34257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5"/>
          <p:cNvSpPr txBox="1"/>
          <p:nvPr>
            <p:ph type="title"/>
          </p:nvPr>
        </p:nvSpPr>
        <p:spPr>
          <a:xfrm>
            <a:off x="304300" y="264462"/>
            <a:ext cx="5159805" cy="12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DIETARY MODIFICATIONS</a:t>
            </a:r>
            <a:endParaRPr/>
          </a:p>
        </p:txBody>
      </p:sp>
      <p:sp>
        <p:nvSpPr>
          <p:cNvPr id="226" name="Google Shape;226;p25"/>
          <p:cNvSpPr txBox="1"/>
          <p:nvPr>
            <p:ph idx="1" type="subTitle"/>
          </p:nvPr>
        </p:nvSpPr>
        <p:spPr>
          <a:xfrm>
            <a:off x="304300" y="989587"/>
            <a:ext cx="5423199" cy="3011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Many dietary substances can affect lower urinary tract storage by affecting bladder nerves or by acting as </a:t>
            </a:r>
            <a:r>
              <a:rPr i="1" lang="en-US"/>
              <a:t>direct irritants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Such substances include: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Caffeine (coffee, tea and yes, chocolate)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Alcoholic beverages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Acidic fruit or fruit juices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Tomato products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Spicy foods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Milk products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Sugars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Artificial sweeteners</a:t>
            </a:r>
            <a:endParaRPr/>
          </a:p>
        </p:txBody>
      </p:sp>
      <p:pic>
        <p:nvPicPr>
          <p:cNvPr id="227" name="Google Shape;22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1605" y="1073887"/>
            <a:ext cx="1776197" cy="3301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/>
          <p:nvPr/>
        </p:nvSpPr>
        <p:spPr>
          <a:xfrm>
            <a:off x="1196825" y="811675"/>
            <a:ext cx="6739200" cy="312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6"/>
          <p:cNvSpPr txBox="1"/>
          <p:nvPr>
            <p:ph type="title"/>
          </p:nvPr>
        </p:nvSpPr>
        <p:spPr>
          <a:xfrm>
            <a:off x="720000" y="540000"/>
            <a:ext cx="77040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BLADDER RETRAINING</a:t>
            </a:r>
            <a:endParaRPr/>
          </a:p>
        </p:txBody>
      </p:sp>
      <p:sp>
        <p:nvSpPr>
          <p:cNvPr id="234" name="Google Shape;234;p26"/>
          <p:cNvSpPr txBox="1"/>
          <p:nvPr>
            <p:ph idx="1" type="body"/>
          </p:nvPr>
        </p:nvSpPr>
        <p:spPr>
          <a:xfrm>
            <a:off x="720000" y="1275100"/>
            <a:ext cx="8158186" cy="3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47777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/>
              <a:t>Goal is to modify bladder function to extend time between voids, decreasing urgency/frequency</a:t>
            </a:r>
            <a:endParaRPr/>
          </a:p>
          <a:p>
            <a:pPr indent="0" lvl="0" marL="152400" rtl="0" algn="l">
              <a:lnSpc>
                <a:spcPct val="147777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800"/>
          </a:p>
          <a:p>
            <a:pPr indent="-304800" lvl="0" marL="457200" rtl="0" algn="l">
              <a:lnSpc>
                <a:spcPct val="147777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/>
              <a:t>Begin to void by the clock not by desire:</a:t>
            </a:r>
            <a:endParaRPr/>
          </a:p>
          <a:p>
            <a:pPr indent="-304800" lvl="1" marL="914400" rtl="0" algn="l">
              <a:lnSpc>
                <a:spcPct val="147777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 sz="1800"/>
              <a:t>Start with a comfortable interval</a:t>
            </a:r>
            <a:endParaRPr/>
          </a:p>
          <a:p>
            <a:pPr indent="-304800" lvl="1" marL="914400" rtl="0" algn="l">
              <a:lnSpc>
                <a:spcPct val="147777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 sz="1800"/>
              <a:t>Extend the interval by 15-30 minutes when comfortable 3-5 days</a:t>
            </a:r>
            <a:endParaRPr/>
          </a:p>
          <a:p>
            <a:pPr indent="-304800" lvl="1" marL="914400" rtl="0" algn="l">
              <a:lnSpc>
                <a:spcPct val="147777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 sz="1800"/>
              <a:t>Goal is to get to 3-4 hours</a:t>
            </a:r>
            <a:endParaRPr/>
          </a:p>
          <a:p>
            <a:pPr indent="-304800" lvl="1" marL="914400" rtl="0" algn="l">
              <a:lnSpc>
                <a:spcPct val="147777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 sz="1800"/>
              <a:t>Use urge suppression techniques (to follow)</a:t>
            </a:r>
            <a:endParaRPr/>
          </a:p>
          <a:p>
            <a:pPr indent="-2667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100"/>
          </a:p>
        </p:txBody>
      </p:sp>
      <p:pic>
        <p:nvPicPr>
          <p:cNvPr id="235" name="Google Shape;23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8531" y="4027676"/>
            <a:ext cx="1789814" cy="73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/>
          <p:nvPr/>
        </p:nvSpPr>
        <p:spPr>
          <a:xfrm>
            <a:off x="411168" y="1495462"/>
            <a:ext cx="3107000" cy="24337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550600" y="1683025"/>
            <a:ext cx="3107000" cy="212188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rotWithShape="0" algn="bl" dir="1980000" dist="66675">
              <a:srgbClr val="000000">
                <a:alpha val="2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411168" y="596625"/>
            <a:ext cx="5957734" cy="3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7"/>
          <p:cNvSpPr txBox="1"/>
          <p:nvPr>
            <p:ph type="title"/>
          </p:nvPr>
        </p:nvSpPr>
        <p:spPr>
          <a:xfrm>
            <a:off x="318977" y="259725"/>
            <a:ext cx="7077755" cy="13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PELVIC FLOOR REHABILITATION</a:t>
            </a:r>
            <a:endParaRPr/>
          </a:p>
        </p:txBody>
      </p:sp>
      <p:sp>
        <p:nvSpPr>
          <p:cNvPr id="244" name="Google Shape;244;p27"/>
          <p:cNvSpPr txBox="1"/>
          <p:nvPr>
            <p:ph idx="1" type="subTitle"/>
          </p:nvPr>
        </p:nvSpPr>
        <p:spPr>
          <a:xfrm>
            <a:off x="3825955" y="1109213"/>
            <a:ext cx="4999067" cy="27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Learn how  to  APPROPRIATELY Kegel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When you feel a sudden urge to go to the bathroom; do not get into a race with your bladder YOU WILL LOSE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Appropriately contracting your pelvic floor will abort the bladder spasm</a:t>
            </a:r>
            <a:endParaRPr/>
          </a:p>
        </p:txBody>
      </p:sp>
      <p:pic>
        <p:nvPicPr>
          <p:cNvPr id="245" name="Google Shape;24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7782" y="4145323"/>
            <a:ext cx="1515618" cy="621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lying on a bed&#10;&#10;Description automatically generated" id="246" name="Google Shape;24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100" y="1727969"/>
            <a:ext cx="3048000" cy="2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/>
          <p:nvPr/>
        </p:nvSpPr>
        <p:spPr>
          <a:xfrm>
            <a:off x="1202400" y="635009"/>
            <a:ext cx="6739200" cy="312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8"/>
          <p:cNvSpPr txBox="1"/>
          <p:nvPr>
            <p:ph type="title"/>
          </p:nvPr>
        </p:nvSpPr>
        <p:spPr>
          <a:xfrm>
            <a:off x="720000" y="290875"/>
            <a:ext cx="77040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URGE SUPRESSION TECHNIQUES</a:t>
            </a:r>
            <a:endParaRPr/>
          </a:p>
        </p:txBody>
      </p:sp>
      <p:sp>
        <p:nvSpPr>
          <p:cNvPr id="253" name="Google Shape;253;p28"/>
          <p:cNvSpPr txBox="1"/>
          <p:nvPr>
            <p:ph idx="1" type="body"/>
          </p:nvPr>
        </p:nvSpPr>
        <p:spPr>
          <a:xfrm>
            <a:off x="720000" y="1043522"/>
            <a:ext cx="8158186" cy="3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/>
              <a:t>Stop and stay still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/>
              <a:t>Think about </a:t>
            </a:r>
            <a:r>
              <a:rPr i="1" lang="en-US" sz="1800"/>
              <a:t>anything</a:t>
            </a:r>
            <a:r>
              <a:rPr lang="en-US" sz="1800"/>
              <a:t> but the bathroom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/>
              <a:t>Concentrate on 3 slow deep breaths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/>
              <a:t>Squeeze pelvic floor muscles 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/>
              <a:t>Wait until the urge subsides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/>
              <a:t>Walk to bathroom at normal pace</a:t>
            </a:r>
            <a:endParaRPr/>
          </a:p>
          <a:p>
            <a:pPr indent="-2667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100"/>
          </a:p>
        </p:txBody>
      </p:sp>
      <p:pic>
        <p:nvPicPr>
          <p:cNvPr id="254" name="Google Shape;25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544" y="4005110"/>
            <a:ext cx="1789814" cy="733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alking down a street&#10;&#10;Description automatically generated" id="255" name="Google Shape;255;p28"/>
          <p:cNvPicPr preferRelativeResize="0"/>
          <p:nvPr/>
        </p:nvPicPr>
        <p:blipFill rotWithShape="1">
          <a:blip r:embed="rId4">
            <a:alphaModFix/>
          </a:blip>
          <a:srcRect b="0" l="0" r="50000" t="0"/>
          <a:stretch/>
        </p:blipFill>
        <p:spPr>
          <a:xfrm>
            <a:off x="6057014" y="1275100"/>
            <a:ext cx="2699376" cy="3599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/>
          <p:nvPr/>
        </p:nvSpPr>
        <p:spPr>
          <a:xfrm>
            <a:off x="719999" y="635009"/>
            <a:ext cx="8147553" cy="312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9"/>
          <p:cNvSpPr txBox="1"/>
          <p:nvPr>
            <p:ph type="title"/>
          </p:nvPr>
        </p:nvSpPr>
        <p:spPr>
          <a:xfrm>
            <a:off x="435936" y="268097"/>
            <a:ext cx="850906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STRESS INCONTINENCE TREATMENTS</a:t>
            </a:r>
            <a:endParaRPr/>
          </a:p>
        </p:txBody>
      </p:sp>
      <p:sp>
        <p:nvSpPr>
          <p:cNvPr id="262" name="Google Shape;262;p29"/>
          <p:cNvSpPr txBox="1"/>
          <p:nvPr>
            <p:ph idx="1" type="body"/>
          </p:nvPr>
        </p:nvSpPr>
        <p:spPr>
          <a:xfrm>
            <a:off x="436703" y="1127917"/>
            <a:ext cx="5085377" cy="3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/>
              <a:t>Pelvic floor rehabilitation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/>
              <a:t>Energy Sources </a:t>
            </a:r>
            <a:r>
              <a:rPr i="1" lang="en-US" sz="1800">
                <a:solidFill>
                  <a:srgbClr val="FF0000"/>
                </a:solidFill>
              </a:rPr>
              <a:t>LASERS AND RF DEVICES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/>
              <a:t>Injection of bulking agent; </a:t>
            </a:r>
            <a:r>
              <a:rPr i="1" lang="en-US" sz="1800">
                <a:solidFill>
                  <a:srgbClr val="FF0000"/>
                </a:solidFill>
              </a:rPr>
              <a:t>BULKAMID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/>
              <a:t>Surgery; </a:t>
            </a:r>
            <a:r>
              <a:rPr i="1" lang="en-US" sz="1800">
                <a:solidFill>
                  <a:srgbClr val="FF0000"/>
                </a:solidFill>
              </a:rPr>
              <a:t>SLINGS ARE SAFE AND EFFECTIVE TREATMENTS ; WITH A LONG TRACK RECORD</a:t>
            </a:r>
            <a:endParaRPr/>
          </a:p>
          <a:p>
            <a:pPr indent="-2667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100"/>
          </a:p>
        </p:txBody>
      </p:sp>
      <p:pic>
        <p:nvPicPr>
          <p:cNvPr id="263" name="Google Shape;26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493" y="4298305"/>
            <a:ext cx="1789814" cy="733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itting on a bench&#10;&#10;Description automatically generated" id="264" name="Google Shape;264;p29"/>
          <p:cNvPicPr preferRelativeResize="0"/>
          <p:nvPr/>
        </p:nvPicPr>
        <p:blipFill rotWithShape="1">
          <a:blip r:embed="rId4">
            <a:alphaModFix/>
          </a:blip>
          <a:srcRect b="0" l="9586" r="11847" t="0"/>
          <a:stretch/>
        </p:blipFill>
        <p:spPr>
          <a:xfrm>
            <a:off x="6006978" y="1155809"/>
            <a:ext cx="2825985" cy="3596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/>
          <p:nvPr/>
        </p:nvSpPr>
        <p:spPr>
          <a:xfrm>
            <a:off x="1196825" y="811675"/>
            <a:ext cx="6739200" cy="312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2"/>
          <p:cNvSpPr txBox="1"/>
          <p:nvPr>
            <p:ph type="title"/>
          </p:nvPr>
        </p:nvSpPr>
        <p:spPr>
          <a:xfrm>
            <a:off x="720000" y="540000"/>
            <a:ext cx="77040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What is Urinary Incontinence?</a:t>
            </a:r>
            <a:endParaRPr/>
          </a:p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720000" y="1275100"/>
            <a:ext cx="7704000" cy="3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solidFill>
                  <a:schemeClr val="dk1"/>
                </a:solidFill>
              </a:rPr>
              <a:t>ICS (International Continence Society) Definition: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 u="sng">
                <a:solidFill>
                  <a:schemeClr val="dk1"/>
                </a:solidFill>
              </a:rPr>
              <a:t>“The complaint of any involuntary leakage of urine”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solidFill>
                  <a:schemeClr val="dk1"/>
                </a:solidFill>
              </a:rPr>
              <a:t>What’s wrong with this definition?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>
                <a:solidFill>
                  <a:schemeClr val="dk1"/>
                </a:solidFill>
              </a:rPr>
              <a:t>Many studies suggest that 40-50% of women who leak never actually </a:t>
            </a:r>
            <a:r>
              <a:rPr i="1" lang="en-US">
                <a:solidFill>
                  <a:schemeClr val="dk1"/>
                </a:solidFill>
              </a:rPr>
              <a:t>complain </a:t>
            </a:r>
            <a:r>
              <a:rPr lang="en-US">
                <a:solidFill>
                  <a:schemeClr val="dk1"/>
                </a:solidFill>
              </a:rPr>
              <a:t>to anyone else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</a:pPr>
            <a:r>
              <a:rPr i="1" lang="en-US" sz="3600">
                <a:solidFill>
                  <a:schemeClr val="dk1"/>
                </a:solidFill>
              </a:rPr>
              <a:t>                   WHY??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100"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8531" y="4027676"/>
            <a:ext cx="1789814" cy="73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/>
          <p:nvPr/>
        </p:nvSpPr>
        <p:spPr>
          <a:xfrm>
            <a:off x="1202400" y="635009"/>
            <a:ext cx="6739200" cy="312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0"/>
          <p:cNvSpPr txBox="1"/>
          <p:nvPr>
            <p:ph type="title"/>
          </p:nvPr>
        </p:nvSpPr>
        <p:spPr>
          <a:xfrm>
            <a:off x="720000" y="290875"/>
            <a:ext cx="77040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MIXED INCONTINENCE</a:t>
            </a:r>
            <a:endParaRPr/>
          </a:p>
        </p:txBody>
      </p:sp>
      <p:sp>
        <p:nvSpPr>
          <p:cNvPr id="271" name="Google Shape;271;p30"/>
          <p:cNvSpPr txBox="1"/>
          <p:nvPr>
            <p:ph idx="1" type="body"/>
          </p:nvPr>
        </p:nvSpPr>
        <p:spPr>
          <a:xfrm>
            <a:off x="307493" y="1066828"/>
            <a:ext cx="8158186" cy="3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i="1" lang="en-US" sz="1800" u="sng">
                <a:solidFill>
                  <a:srgbClr val="FF0000"/>
                </a:solidFill>
              </a:rPr>
              <a:t>Mixed incontinence</a:t>
            </a:r>
            <a:r>
              <a:rPr lang="en-US" sz="1800"/>
              <a:t>: involuntary leakage associated with urgency and also with exertion, effort, sneezing or coughing.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8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/>
              <a:t>Mixture of urge incontinence and stress incontinence 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8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/>
              <a:t>The bladder is overactive and the urethra is under active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8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/>
              <a:t>The urge component is more bothersome</a:t>
            </a:r>
            <a:endParaRPr/>
          </a:p>
          <a:p>
            <a:pPr indent="-2667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100"/>
          </a:p>
        </p:txBody>
      </p:sp>
      <p:pic>
        <p:nvPicPr>
          <p:cNvPr id="272" name="Google Shape;27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6693" y="4005110"/>
            <a:ext cx="1789814" cy="73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/>
          <p:nvPr/>
        </p:nvSpPr>
        <p:spPr>
          <a:xfrm>
            <a:off x="754946" y="650812"/>
            <a:ext cx="7889324" cy="312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1"/>
          <p:cNvSpPr txBox="1"/>
          <p:nvPr>
            <p:ph type="title"/>
          </p:nvPr>
        </p:nvSpPr>
        <p:spPr>
          <a:xfrm>
            <a:off x="499730" y="338404"/>
            <a:ext cx="833894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MIXED INCONTINENCE TREATMENT</a:t>
            </a:r>
            <a:endParaRPr/>
          </a:p>
        </p:txBody>
      </p:sp>
      <p:sp>
        <p:nvSpPr>
          <p:cNvPr id="279" name="Google Shape;279;p31"/>
          <p:cNvSpPr txBox="1"/>
          <p:nvPr>
            <p:ph idx="1" type="body"/>
          </p:nvPr>
        </p:nvSpPr>
        <p:spPr>
          <a:xfrm>
            <a:off x="307493" y="1066828"/>
            <a:ext cx="8158186" cy="3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/>
              <a:t>Both components will have to be treated based on predominance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/>
              <a:t>THE BAD NEWS - Treating one occasionally makes the other worse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-US" sz="1800"/>
              <a:t>THE GOOD NEWS </a:t>
            </a:r>
            <a:r>
              <a:rPr lang="en-US" sz="1800"/>
              <a:t>- Studies show however that the urge incontinence will </a:t>
            </a:r>
            <a:r>
              <a:rPr i="1" lang="en-US" sz="1800"/>
              <a:t>resolve</a:t>
            </a:r>
            <a:r>
              <a:rPr lang="en-US" sz="1800"/>
              <a:t> in </a:t>
            </a:r>
            <a:r>
              <a:rPr lang="en-US" sz="1800">
                <a:solidFill>
                  <a:srgbClr val="FF0000"/>
                </a:solidFill>
              </a:rPr>
              <a:t>40-60% </a:t>
            </a:r>
            <a:r>
              <a:rPr lang="en-US" sz="1800"/>
              <a:t>of patients when the stress incontinence is treated- especially if the urge is positional</a:t>
            </a:r>
            <a:endParaRPr/>
          </a:p>
          <a:p>
            <a:pPr indent="-2667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100"/>
          </a:p>
        </p:txBody>
      </p:sp>
      <p:pic>
        <p:nvPicPr>
          <p:cNvPr id="280" name="Google Shape;28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6693" y="4005110"/>
            <a:ext cx="1789814" cy="73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/>
          <p:nvPr/>
        </p:nvSpPr>
        <p:spPr>
          <a:xfrm rot="-5400000">
            <a:off x="2839274" y="671099"/>
            <a:ext cx="3205800" cy="464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2"/>
          <p:cNvSpPr/>
          <p:nvPr/>
        </p:nvSpPr>
        <p:spPr>
          <a:xfrm rot="-5400000">
            <a:off x="2973900" y="789576"/>
            <a:ext cx="3196200" cy="4645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rotWithShape="0" algn="bl" dir="7500000" dist="95250">
              <a:srgbClr val="000000">
                <a:alpha val="219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2"/>
          <p:cNvSpPr/>
          <p:nvPr/>
        </p:nvSpPr>
        <p:spPr>
          <a:xfrm>
            <a:off x="1365658" y="857826"/>
            <a:ext cx="6681615" cy="3966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2"/>
          <p:cNvSpPr txBox="1"/>
          <p:nvPr>
            <p:ph type="title"/>
          </p:nvPr>
        </p:nvSpPr>
        <p:spPr>
          <a:xfrm>
            <a:off x="664588" y="590918"/>
            <a:ext cx="8083757" cy="5457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STOP LEAKING:  &amp; Start Living Again!</a:t>
            </a:r>
            <a:endParaRPr/>
          </a:p>
        </p:txBody>
      </p:sp>
      <p:pic>
        <p:nvPicPr>
          <p:cNvPr id="289" name="Google Shape;28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058" y="1672370"/>
            <a:ext cx="4321883" cy="288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8531" y="4027676"/>
            <a:ext cx="1789814" cy="73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>
            <a:off x="4487683" y="676475"/>
            <a:ext cx="3351626" cy="32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 txBox="1"/>
          <p:nvPr>
            <p:ph type="title"/>
          </p:nvPr>
        </p:nvSpPr>
        <p:spPr>
          <a:xfrm>
            <a:off x="4515403" y="382000"/>
            <a:ext cx="3852000" cy="11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Urge Incontinence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4272429" y="1115563"/>
            <a:ext cx="4658919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-US" u="sng">
                <a:solidFill>
                  <a:schemeClr val="dk1"/>
                </a:solidFill>
              </a:rPr>
              <a:t>Urge incontinence</a:t>
            </a:r>
            <a:r>
              <a:rPr lang="en-US">
                <a:solidFill>
                  <a:schemeClr val="dk1"/>
                </a:solidFill>
              </a:rPr>
              <a:t>: Involuntary leakage accompanied by or immediately preceded by urgency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</a:rPr>
              <a:t>Often very sudden, without warning</a:t>
            </a:r>
            <a:endParaRPr/>
          </a:p>
          <a:p>
            <a:pPr indent="-342900" lvl="0" marL="457200" rtl="0" algn="l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</a:rPr>
              <a:t>May be precipitated by the sound of running water, cold, “key in the door”, leaking on the way to the toilet</a:t>
            </a:r>
            <a:endParaRPr/>
          </a:p>
          <a:p>
            <a:pPr indent="-342900" lvl="0" marL="457200" rtl="0" algn="l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</a:rPr>
              <a:t>Amount of urine lost often large</a:t>
            </a:r>
            <a:endParaRPr/>
          </a:p>
          <a:p>
            <a:pPr indent="-342900" lvl="0" marL="457200" rtl="0" algn="l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</a:rPr>
              <a:t>Represents over-activity of the bladder muscle (OAB)</a:t>
            </a:r>
            <a:endParaRPr/>
          </a:p>
          <a:p>
            <a:pPr indent="-342900" lvl="0" marL="457200" rtl="0" algn="l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</a:rPr>
              <a:t>Most often the cause is unknown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65" name="Google Shape;65;p13"/>
          <p:cNvGrpSpPr/>
          <p:nvPr/>
        </p:nvGrpSpPr>
        <p:grpSpPr>
          <a:xfrm>
            <a:off x="439615" y="571500"/>
            <a:ext cx="3518726" cy="4034904"/>
            <a:chOff x="593800" y="784600"/>
            <a:chExt cx="3210356" cy="3608704"/>
          </a:xfrm>
        </p:grpSpPr>
        <p:sp>
          <p:nvSpPr>
            <p:cNvPr id="66" name="Google Shape;66;p13"/>
            <p:cNvSpPr/>
            <p:nvPr/>
          </p:nvSpPr>
          <p:spPr>
            <a:xfrm>
              <a:off x="593800" y="784600"/>
              <a:ext cx="3057900" cy="34563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746256" y="937004"/>
              <a:ext cx="3057900" cy="3456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14300" rotWithShape="0" algn="bl" dir="3420000" dist="95250">
                <a:srgbClr val="000000">
                  <a:alpha val="2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8" name="Google Shape;6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1534" y="4239492"/>
            <a:ext cx="1789814" cy="73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1618" y="858043"/>
            <a:ext cx="2097088" cy="3427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/>
          <p:nvPr/>
        </p:nvSpPr>
        <p:spPr>
          <a:xfrm>
            <a:off x="738359" y="685714"/>
            <a:ext cx="3351626" cy="32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>
            <p:ph type="title"/>
          </p:nvPr>
        </p:nvSpPr>
        <p:spPr>
          <a:xfrm>
            <a:off x="488172" y="312832"/>
            <a:ext cx="3852000" cy="11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Stress Incontinence</a:t>
            </a:r>
            <a:endParaRPr/>
          </a:p>
        </p:txBody>
      </p:sp>
      <p:sp>
        <p:nvSpPr>
          <p:cNvPr id="76" name="Google Shape;76;p14"/>
          <p:cNvSpPr txBox="1"/>
          <p:nvPr>
            <p:ph idx="1" type="subTitle"/>
          </p:nvPr>
        </p:nvSpPr>
        <p:spPr>
          <a:xfrm>
            <a:off x="301028" y="1144114"/>
            <a:ext cx="485231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-US" u="sng">
                <a:solidFill>
                  <a:schemeClr val="dk1"/>
                </a:solidFill>
              </a:rPr>
              <a:t>Stress incontinence</a:t>
            </a:r>
            <a:r>
              <a:rPr lang="en-US">
                <a:solidFill>
                  <a:schemeClr val="dk1"/>
                </a:solidFill>
              </a:rPr>
              <a:t>: Involuntary leakage of urine that occurs simultaneous with an increase in intra-abdominal pressure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</a:rPr>
              <a:t>Usually predictable</a:t>
            </a:r>
            <a:endParaRPr/>
          </a:p>
          <a:p>
            <a:pPr indent="-342900" lvl="0" marL="457200" rtl="0" algn="l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</a:rPr>
              <a:t>May precipitated by coughing, laughing, sneezing, lifting etc.</a:t>
            </a:r>
            <a:endParaRPr/>
          </a:p>
          <a:p>
            <a:pPr indent="-342900" lvl="0" marL="457200" rtl="0" algn="l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</a:rPr>
              <a:t>Amount of urine lost is usually small spurts</a:t>
            </a:r>
            <a:endParaRPr/>
          </a:p>
          <a:p>
            <a:pPr indent="-342900" lvl="0" marL="457200" rtl="0" algn="l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</a:rPr>
              <a:t>Represents compromise of the urethral tubes</a:t>
            </a:r>
            <a:endParaRPr/>
          </a:p>
          <a:p>
            <a:pPr indent="-228600" lvl="0" marL="457200" rtl="0" algn="l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77" name="Google Shape;77;p14"/>
          <p:cNvGrpSpPr/>
          <p:nvPr/>
        </p:nvGrpSpPr>
        <p:grpSpPr>
          <a:xfrm>
            <a:off x="5408634" y="399823"/>
            <a:ext cx="3119287" cy="4034904"/>
            <a:chOff x="593800" y="784600"/>
            <a:chExt cx="3210356" cy="3608704"/>
          </a:xfrm>
        </p:grpSpPr>
        <p:sp>
          <p:nvSpPr>
            <p:cNvPr id="78" name="Google Shape;78;p14"/>
            <p:cNvSpPr/>
            <p:nvPr/>
          </p:nvSpPr>
          <p:spPr>
            <a:xfrm>
              <a:off x="593800" y="784600"/>
              <a:ext cx="3057900" cy="34563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746256" y="937004"/>
              <a:ext cx="3057900" cy="3456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14300" rotWithShape="0" algn="bl" dir="3420000" dist="95250">
                <a:srgbClr val="000000">
                  <a:alpha val="2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1534" y="4239492"/>
            <a:ext cx="1789814" cy="73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9353" y="726877"/>
            <a:ext cx="2097088" cy="3427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5727500" y="234900"/>
            <a:ext cx="3112200" cy="4521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5575100" y="387300"/>
            <a:ext cx="3112200" cy="4521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rotWithShape="0" algn="bl" dir="7500000" dist="95250">
              <a:srgbClr val="000000">
                <a:alpha val="219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886950" y="570956"/>
            <a:ext cx="3518100" cy="3213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720000" y="234900"/>
            <a:ext cx="3852000" cy="672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Stress Incontinence</a:t>
            </a:r>
            <a:endParaRPr/>
          </a:p>
        </p:txBody>
      </p:sp>
      <p:sp>
        <p:nvSpPr>
          <p:cNvPr id="90" name="Google Shape;90;p15"/>
          <p:cNvSpPr txBox="1"/>
          <p:nvPr>
            <p:ph idx="1" type="subTitle"/>
          </p:nvPr>
        </p:nvSpPr>
        <p:spPr>
          <a:xfrm>
            <a:off x="456699" y="1142100"/>
            <a:ext cx="4702701" cy="27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-US" u="sng">
                <a:solidFill>
                  <a:schemeClr val="dk1"/>
                </a:solidFill>
              </a:rPr>
              <a:t>Stress incontinence</a:t>
            </a:r>
            <a:r>
              <a:rPr lang="en-US">
                <a:solidFill>
                  <a:schemeClr val="dk1"/>
                </a:solidFill>
              </a:rPr>
              <a:t>: Involuntary leakage of urine that occurs simultaneous with an increase in intra-abdominal pressure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Usually predictable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May be precipitated by exercise, coughing, sneezing, lifting, etc.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Amount of urine lost is usually small spurts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Represents compromise of the urethral tube?</a:t>
            </a:r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9962" y="781843"/>
            <a:ext cx="2097088" cy="342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1808815" y="378532"/>
            <a:ext cx="6357769" cy="7908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 YOU SUFFER ALONE?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1" type="subTitle"/>
          </p:nvPr>
        </p:nvSpPr>
        <p:spPr>
          <a:xfrm>
            <a:off x="3978024" y="893234"/>
            <a:ext cx="5010366" cy="396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Depends upon definition (daily, weekly, any, and degree of bother)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Literature review mean prevalence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1" lang="en-US" sz="1600"/>
              <a:t>27.6%</a:t>
            </a:r>
            <a:r>
              <a:rPr b="1" lang="en-US" sz="1600"/>
              <a:t> of women &gt; age 20  </a:t>
            </a:r>
            <a:r>
              <a:rPr i="1" lang="en-US" sz="1600"/>
              <a:t>weekly</a:t>
            </a:r>
            <a:r>
              <a:rPr lang="en-US" sz="1600"/>
              <a:t> UI (range 4.8-58.4)</a:t>
            </a:r>
            <a:endParaRPr baseline="30000" sz="16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aseline="30000"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FF0000"/>
                </a:solidFill>
              </a:rPr>
              <a:t>28.4 </a:t>
            </a:r>
            <a:r>
              <a:rPr i="1" lang="en-US">
                <a:solidFill>
                  <a:srgbClr val="FF0000"/>
                </a:solidFill>
              </a:rPr>
              <a:t>million </a:t>
            </a:r>
            <a:r>
              <a:rPr lang="en-US"/>
              <a:t>women in the US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7% defined leakage as “bothersome”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FF0000"/>
                </a:solidFill>
              </a:rPr>
              <a:t>7.2 </a:t>
            </a:r>
            <a:r>
              <a:rPr i="1" lang="en-US">
                <a:solidFill>
                  <a:srgbClr val="FF0000"/>
                </a:solidFill>
              </a:rPr>
              <a:t>million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women in the US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1600">
                <a:solidFill>
                  <a:schemeClr val="dk1"/>
                </a:solidFill>
              </a:rPr>
              <a:t>Women are affected 8 times more often than men</a:t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4082435" y="463100"/>
            <a:ext cx="4905955" cy="2883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6"/>
          <p:cNvSpPr txBox="1"/>
          <p:nvPr>
            <p:ph type="title"/>
          </p:nvPr>
        </p:nvSpPr>
        <p:spPr>
          <a:xfrm>
            <a:off x="3898760" y="131228"/>
            <a:ext cx="5111853" cy="10490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/>
              <a:t>How common is incontinence?</a:t>
            </a:r>
            <a:endParaRPr sz="2800"/>
          </a:p>
        </p:txBody>
      </p:sp>
      <p:pic>
        <p:nvPicPr>
          <p:cNvPr descr="A child in a pink dress&#10;&#10;Description automatically generated"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35349" r="16162" t="0"/>
          <a:stretch/>
        </p:blipFill>
        <p:spPr>
          <a:xfrm>
            <a:off x="1" y="-75375"/>
            <a:ext cx="3795822" cy="521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1534" y="4239492"/>
            <a:ext cx="1789814" cy="73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567335" y="686706"/>
            <a:ext cx="7056209" cy="3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/>
          <p:nvPr>
            <p:ph type="title"/>
          </p:nvPr>
        </p:nvSpPr>
        <p:spPr>
          <a:xfrm>
            <a:off x="567335" y="323348"/>
            <a:ext cx="8009330" cy="1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TOP CHRONIC CONDITIONS IN THE US</a:t>
            </a:r>
            <a:endParaRPr/>
          </a:p>
        </p:txBody>
      </p:sp>
      <p:grpSp>
        <p:nvGrpSpPr>
          <p:cNvPr id="109" name="Google Shape;109;p17"/>
          <p:cNvGrpSpPr/>
          <p:nvPr/>
        </p:nvGrpSpPr>
        <p:grpSpPr>
          <a:xfrm>
            <a:off x="3796659" y="1848140"/>
            <a:ext cx="773835" cy="1661717"/>
            <a:chOff x="2970" y="1505"/>
            <a:chExt cx="604" cy="1181"/>
          </a:xfrm>
        </p:grpSpPr>
        <p:sp>
          <p:nvSpPr>
            <p:cNvPr id="110" name="Google Shape;110;p17"/>
            <p:cNvSpPr/>
            <p:nvPr/>
          </p:nvSpPr>
          <p:spPr>
            <a:xfrm>
              <a:off x="2970" y="1505"/>
              <a:ext cx="604" cy="1181"/>
            </a:xfrm>
            <a:prstGeom prst="upArrow">
              <a:avLst>
                <a:gd fmla="val 50000" name="adj1"/>
                <a:gd fmla="val 48882" name="adj2"/>
              </a:avLst>
            </a:prstGeom>
            <a:gradFill>
              <a:gsLst>
                <a:gs pos="0">
                  <a:schemeClr val="accent6"/>
                </a:gs>
                <a:gs pos="100000">
                  <a:srgbClr val="4B3D2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7"/>
            <p:cNvSpPr txBox="1"/>
            <p:nvPr/>
          </p:nvSpPr>
          <p:spPr>
            <a:xfrm>
              <a:off x="3036" y="1646"/>
              <a:ext cx="50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OAB</a:t>
              </a:r>
              <a:endPara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7"/>
          <p:cNvSpPr/>
          <p:nvPr/>
        </p:nvSpPr>
        <p:spPr>
          <a:xfrm>
            <a:off x="1469392" y="1593465"/>
            <a:ext cx="376109" cy="2337099"/>
          </a:xfrm>
          <a:prstGeom prst="rect">
            <a:avLst/>
          </a:prstGeom>
          <a:solidFill>
            <a:srgbClr val="D7D7D7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2109210" y="1786230"/>
            <a:ext cx="389079" cy="2144333"/>
          </a:xfrm>
          <a:prstGeom prst="rect">
            <a:avLst/>
          </a:prstGeom>
          <a:solidFill>
            <a:srgbClr val="D7D7D7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2759116" y="2206935"/>
            <a:ext cx="378992" cy="1723628"/>
          </a:xfrm>
          <a:prstGeom prst="rect">
            <a:avLst/>
          </a:prstGeom>
          <a:solidFill>
            <a:srgbClr val="D7D7D7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3401816" y="2444726"/>
            <a:ext cx="389079" cy="1485837"/>
          </a:xfrm>
          <a:prstGeom prst="rect">
            <a:avLst/>
          </a:prstGeom>
          <a:solidFill>
            <a:srgbClr val="D7D7D7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4607960" y="2790859"/>
            <a:ext cx="376109" cy="1110156"/>
          </a:xfrm>
          <a:prstGeom prst="rect">
            <a:avLst/>
          </a:prstGeom>
          <a:solidFill>
            <a:srgbClr val="D7D7D7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5262189" y="2940005"/>
            <a:ext cx="378991" cy="976488"/>
          </a:xfrm>
          <a:prstGeom prst="rect">
            <a:avLst/>
          </a:prstGeom>
          <a:solidFill>
            <a:srgbClr val="D7D7D7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5917858" y="2976588"/>
            <a:ext cx="387638" cy="939905"/>
          </a:xfrm>
          <a:prstGeom prst="rect">
            <a:avLst/>
          </a:prstGeom>
          <a:solidFill>
            <a:srgbClr val="D7D7D7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3963138" y="2837290"/>
            <a:ext cx="411375" cy="1077795"/>
          </a:xfrm>
          <a:prstGeom prst="rect">
            <a:avLst/>
          </a:prstGeom>
          <a:solidFill>
            <a:srgbClr val="D7D7D7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6626846" y="3398701"/>
            <a:ext cx="387638" cy="531862"/>
          </a:xfrm>
          <a:prstGeom prst="rect">
            <a:avLst/>
          </a:prstGeom>
          <a:solidFill>
            <a:srgbClr val="D7D7D7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7275311" y="3664632"/>
            <a:ext cx="377550" cy="265932"/>
          </a:xfrm>
          <a:prstGeom prst="rect">
            <a:avLst/>
          </a:prstGeom>
          <a:solidFill>
            <a:srgbClr val="D7D7D7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" name="Google Shape;122;p17"/>
          <p:cNvCxnSpPr/>
          <p:nvPr/>
        </p:nvCxnSpPr>
        <p:spPr>
          <a:xfrm>
            <a:off x="1276294" y="1241704"/>
            <a:ext cx="1441" cy="268885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7"/>
          <p:cNvCxnSpPr/>
          <p:nvPr/>
        </p:nvCxnSpPr>
        <p:spPr>
          <a:xfrm>
            <a:off x="1218653" y="3930563"/>
            <a:ext cx="57641" cy="1407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17"/>
          <p:cNvCxnSpPr/>
          <p:nvPr/>
        </p:nvCxnSpPr>
        <p:spPr>
          <a:xfrm>
            <a:off x="1218653" y="3598501"/>
            <a:ext cx="57641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17"/>
          <p:cNvCxnSpPr/>
          <p:nvPr/>
        </p:nvCxnSpPr>
        <p:spPr>
          <a:xfrm>
            <a:off x="1218653" y="3265032"/>
            <a:ext cx="57641" cy="1407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17"/>
          <p:cNvCxnSpPr/>
          <p:nvPr/>
        </p:nvCxnSpPr>
        <p:spPr>
          <a:xfrm>
            <a:off x="1218653" y="2924527"/>
            <a:ext cx="57641" cy="1407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Google Shape;127;p17"/>
          <p:cNvCxnSpPr/>
          <p:nvPr/>
        </p:nvCxnSpPr>
        <p:spPr>
          <a:xfrm>
            <a:off x="1218653" y="2591058"/>
            <a:ext cx="57641" cy="1407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Google Shape;128;p17"/>
          <p:cNvCxnSpPr/>
          <p:nvPr/>
        </p:nvCxnSpPr>
        <p:spPr>
          <a:xfrm>
            <a:off x="1218653" y="2258996"/>
            <a:ext cx="57641" cy="1407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1218653" y="1925527"/>
            <a:ext cx="57641" cy="1407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1218653" y="1585022"/>
            <a:ext cx="57641" cy="1407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1218653" y="1252960"/>
            <a:ext cx="57641" cy="1407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7"/>
          <p:cNvCxnSpPr/>
          <p:nvPr/>
        </p:nvCxnSpPr>
        <p:spPr>
          <a:xfrm>
            <a:off x="1276294" y="3930563"/>
            <a:ext cx="6463029" cy="1407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7"/>
          <p:cNvCxnSpPr/>
          <p:nvPr/>
        </p:nvCxnSpPr>
        <p:spPr>
          <a:xfrm flipH="1" rot="10800000">
            <a:off x="1276294" y="3930563"/>
            <a:ext cx="1441" cy="60502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17"/>
          <p:cNvCxnSpPr/>
          <p:nvPr/>
        </p:nvCxnSpPr>
        <p:spPr>
          <a:xfrm flipH="1" rot="10800000">
            <a:off x="1917553" y="3930563"/>
            <a:ext cx="1441" cy="60502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7"/>
          <p:cNvCxnSpPr/>
          <p:nvPr/>
        </p:nvCxnSpPr>
        <p:spPr>
          <a:xfrm rot="10800000">
            <a:off x="2568899" y="3930563"/>
            <a:ext cx="0" cy="60502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7"/>
          <p:cNvCxnSpPr/>
          <p:nvPr/>
        </p:nvCxnSpPr>
        <p:spPr>
          <a:xfrm flipH="1" rot="10800000">
            <a:off x="3208718" y="3930563"/>
            <a:ext cx="1441" cy="60502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7"/>
          <p:cNvCxnSpPr/>
          <p:nvPr/>
        </p:nvCxnSpPr>
        <p:spPr>
          <a:xfrm flipH="1" rot="10800000">
            <a:off x="3858624" y="3930563"/>
            <a:ext cx="1441" cy="60502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7"/>
          <p:cNvCxnSpPr/>
          <p:nvPr/>
        </p:nvCxnSpPr>
        <p:spPr>
          <a:xfrm flipH="1" rot="10800000">
            <a:off x="4499883" y="3930563"/>
            <a:ext cx="1441" cy="60502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17"/>
          <p:cNvCxnSpPr/>
          <p:nvPr/>
        </p:nvCxnSpPr>
        <p:spPr>
          <a:xfrm rot="10800000">
            <a:off x="5142583" y="3930563"/>
            <a:ext cx="0" cy="60502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17"/>
          <p:cNvCxnSpPr/>
          <p:nvPr/>
        </p:nvCxnSpPr>
        <p:spPr>
          <a:xfrm flipH="1" rot="10800000">
            <a:off x="5791047" y="3930563"/>
            <a:ext cx="1441" cy="60502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7"/>
          <p:cNvCxnSpPr/>
          <p:nvPr/>
        </p:nvCxnSpPr>
        <p:spPr>
          <a:xfrm flipH="1" rot="10800000">
            <a:off x="6433748" y="3930563"/>
            <a:ext cx="1441" cy="60502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7"/>
          <p:cNvCxnSpPr/>
          <p:nvPr/>
        </p:nvCxnSpPr>
        <p:spPr>
          <a:xfrm flipH="1" rot="10800000">
            <a:off x="7082212" y="3930563"/>
            <a:ext cx="1441" cy="60502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7"/>
          <p:cNvCxnSpPr/>
          <p:nvPr/>
        </p:nvCxnSpPr>
        <p:spPr>
          <a:xfrm flipH="1" rot="10800000">
            <a:off x="7724913" y="3930563"/>
            <a:ext cx="1441" cy="60502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17"/>
          <p:cNvSpPr/>
          <p:nvPr/>
        </p:nvSpPr>
        <p:spPr>
          <a:xfrm>
            <a:off x="1038523" y="3829256"/>
            <a:ext cx="106223" cy="245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1038523" y="3494380"/>
            <a:ext cx="106223" cy="245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947738" y="3162318"/>
            <a:ext cx="212445" cy="245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947738" y="2821813"/>
            <a:ext cx="212445" cy="245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947738" y="2486937"/>
            <a:ext cx="212445" cy="245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947738" y="2154875"/>
            <a:ext cx="212445" cy="245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947738" y="1821406"/>
            <a:ext cx="212445" cy="245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947738" y="1480901"/>
            <a:ext cx="212445" cy="245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947738" y="1148839"/>
            <a:ext cx="212445" cy="245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/>
          <p:nvPr/>
        </p:nvSpPr>
        <p:spPr>
          <a:xfrm rot="-2063276">
            <a:off x="841732" y="4124099"/>
            <a:ext cx="985847" cy="448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Chronic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sinusitis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/>
          <p:nvPr/>
        </p:nvSpPr>
        <p:spPr>
          <a:xfrm rot="-2063567">
            <a:off x="1742895" y="4207499"/>
            <a:ext cx="1474763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Hay fever/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Allergic rhinitis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/>
          <p:nvPr/>
        </p:nvSpPr>
        <p:spPr>
          <a:xfrm rot="-2068061">
            <a:off x="3446039" y="4282419"/>
            <a:ext cx="16062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cholesterol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baseline="3000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/>
          <p:nvPr/>
        </p:nvSpPr>
        <p:spPr>
          <a:xfrm rot="-2063276">
            <a:off x="5176449" y="3753240"/>
            <a:ext cx="2246813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Chronic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bronchitis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/>
          <p:nvPr/>
        </p:nvSpPr>
        <p:spPr>
          <a:xfrm rot="-2061883">
            <a:off x="6089058" y="4221915"/>
            <a:ext cx="90409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Diabetes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7"/>
          <p:cNvSpPr/>
          <p:nvPr/>
        </p:nvSpPr>
        <p:spPr>
          <a:xfrm rot="-2063567">
            <a:off x="1561530" y="4230357"/>
            <a:ext cx="84318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Arthritis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7"/>
          <p:cNvSpPr/>
          <p:nvPr/>
        </p:nvSpPr>
        <p:spPr>
          <a:xfrm rot="-2063567">
            <a:off x="2463000" y="4369655"/>
            <a:ext cx="135453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Heart disease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7"/>
          <p:cNvSpPr/>
          <p:nvPr/>
        </p:nvSpPr>
        <p:spPr>
          <a:xfrm rot="-2063567">
            <a:off x="4781785" y="4107945"/>
            <a:ext cx="7950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Asthma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/>
          <p:nvPr/>
        </p:nvSpPr>
        <p:spPr>
          <a:xfrm rot="-2063567">
            <a:off x="3073261" y="4314686"/>
            <a:ext cx="1204703" cy="243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Incontinence</a:t>
            </a:r>
            <a:r>
              <a:rPr b="1" baseline="30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7"/>
          <p:cNvSpPr/>
          <p:nvPr/>
        </p:nvSpPr>
        <p:spPr>
          <a:xfrm rot="-2063567">
            <a:off x="7027362" y="4147342"/>
            <a:ext cx="57227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Ulcer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/>
          <p:nvPr/>
        </p:nvSpPr>
        <p:spPr>
          <a:xfrm rot="-5400000">
            <a:off x="198488" y="2433279"/>
            <a:ext cx="841389" cy="335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Millions</a:t>
            </a:r>
            <a:endParaRPr/>
          </a:p>
        </p:txBody>
      </p:sp>
      <p:sp>
        <p:nvSpPr>
          <p:cNvPr id="164" name="Google Shape;164;p17"/>
          <p:cNvSpPr txBox="1"/>
          <p:nvPr/>
        </p:nvSpPr>
        <p:spPr>
          <a:xfrm>
            <a:off x="2561629" y="4755132"/>
            <a:ext cx="6705600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National Center for Health Statistics. Vital health stat 10;1994. </a:t>
            </a:r>
            <a:endParaRPr/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Fantl JA et al. AHCPR Publication No 96-0682;1996.</a:t>
            </a:r>
            <a:endParaRPr/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/>
          <p:nvPr/>
        </p:nvSpPr>
        <p:spPr>
          <a:xfrm>
            <a:off x="4980397" y="994950"/>
            <a:ext cx="3846250" cy="32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8"/>
          <p:cNvSpPr txBox="1"/>
          <p:nvPr>
            <p:ph type="title"/>
          </p:nvPr>
        </p:nvSpPr>
        <p:spPr>
          <a:xfrm>
            <a:off x="4703950" y="269600"/>
            <a:ext cx="3852000" cy="11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ADULT DIAPER INDUSTRY</a:t>
            </a:r>
            <a:endParaRPr/>
          </a:p>
        </p:txBody>
      </p:sp>
      <p:grpSp>
        <p:nvGrpSpPr>
          <p:cNvPr id="171" name="Google Shape;171;p18"/>
          <p:cNvGrpSpPr/>
          <p:nvPr/>
        </p:nvGrpSpPr>
        <p:grpSpPr>
          <a:xfrm>
            <a:off x="593799" y="393405"/>
            <a:ext cx="3839453" cy="3999899"/>
            <a:chOff x="593800" y="784600"/>
            <a:chExt cx="3210356" cy="3608704"/>
          </a:xfrm>
        </p:grpSpPr>
        <p:sp>
          <p:nvSpPr>
            <p:cNvPr id="172" name="Google Shape;172;p18"/>
            <p:cNvSpPr/>
            <p:nvPr/>
          </p:nvSpPr>
          <p:spPr>
            <a:xfrm>
              <a:off x="593800" y="784600"/>
              <a:ext cx="3057900" cy="34563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746256" y="937004"/>
              <a:ext cx="3057900" cy="3456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14300" rotWithShape="0" algn="bl" dir="3420000" dist="95250">
                <a:srgbClr val="000000">
                  <a:alpha val="2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mazon.com: Always Discreet Incontinence &amp; Postpartum Underwear for Women,  Small/Medium, 64 Count, Maximum Protection, Disposable (32 Count, Pack of  2-64 Count Total): Health &amp; Personal Care" id="174" name="Google Shape;17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557" y="679113"/>
            <a:ext cx="3121448" cy="34587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18"/>
          <p:cNvGrpSpPr/>
          <p:nvPr/>
        </p:nvGrpSpPr>
        <p:grpSpPr>
          <a:xfrm>
            <a:off x="5187388" y="1765004"/>
            <a:ext cx="2489319" cy="2838649"/>
            <a:chOff x="593800" y="784600"/>
            <a:chExt cx="3210356" cy="3608704"/>
          </a:xfrm>
        </p:grpSpPr>
        <p:sp>
          <p:nvSpPr>
            <p:cNvPr id="176" name="Google Shape;176;p18"/>
            <p:cNvSpPr/>
            <p:nvPr/>
          </p:nvSpPr>
          <p:spPr>
            <a:xfrm>
              <a:off x="593800" y="784600"/>
              <a:ext cx="3057900" cy="34563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746256" y="937004"/>
              <a:ext cx="3057900" cy="3456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14300" rotWithShape="0" algn="bl" dir="3420000" dist="95250">
                <a:srgbClr val="000000">
                  <a:alpha val="2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Poise Panty Liner - Very Light Absorbency : Lightweight Wheelchairs For  Sale | Seat Lift Chairs | Semi Electric Hospital Bed | Alternating Pressure  Mattress | Mens Incontinence Pads &amp; Underwear" id="178" name="Google Shape;17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3061" y="2041900"/>
            <a:ext cx="2276187" cy="227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/>
          <p:nvPr/>
        </p:nvSpPr>
        <p:spPr>
          <a:xfrm>
            <a:off x="1196825" y="811675"/>
            <a:ext cx="6739200" cy="312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9"/>
          <p:cNvSpPr txBox="1"/>
          <p:nvPr>
            <p:ph type="title"/>
          </p:nvPr>
        </p:nvSpPr>
        <p:spPr>
          <a:xfrm>
            <a:off x="720000" y="540000"/>
            <a:ext cx="77040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OAB Syndrome Comorbidity</a:t>
            </a:r>
            <a:endParaRPr/>
          </a:p>
        </p:txBody>
      </p:sp>
      <p:sp>
        <p:nvSpPr>
          <p:cNvPr id="185" name="Google Shape;185;p19"/>
          <p:cNvSpPr txBox="1"/>
          <p:nvPr>
            <p:ph idx="1" type="body"/>
          </p:nvPr>
        </p:nvSpPr>
        <p:spPr>
          <a:xfrm>
            <a:off x="985814" y="1433000"/>
            <a:ext cx="8158186" cy="3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2000"/>
              <a:t>Falls and fractures (increased risk)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 sz="2000"/>
              <a:t>Urinary tract infections (increased risk)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 sz="2000"/>
              <a:t>Skin infections (increased risk)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 sz="2000"/>
              <a:t>Sleep disturbances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 sz="2000"/>
              <a:t>Depression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 sz="2000">
                <a:solidFill>
                  <a:schemeClr val="dk1"/>
                </a:solidFill>
              </a:rPr>
              <a:t>Frequency</a:t>
            </a:r>
            <a:endParaRPr/>
          </a:p>
          <a:p>
            <a:pPr indent="-266700" lvl="0" marL="3429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100"/>
          </a:p>
        </p:txBody>
      </p:sp>
      <p:pic>
        <p:nvPicPr>
          <p:cNvPr id="186" name="Google Shape;18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8531" y="4027676"/>
            <a:ext cx="1789814" cy="73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iany Presentation by Slidesgo">
  <a:themeElements>
    <a:clrScheme name="Simple Light">
      <a:dk1>
        <a:srgbClr val="383838"/>
      </a:dk1>
      <a:lt1>
        <a:srgbClr val="F7F5F3"/>
      </a:lt1>
      <a:dk2>
        <a:srgbClr val="E7DBCB"/>
      </a:dk2>
      <a:lt2>
        <a:srgbClr val="6B573D"/>
      </a:lt2>
      <a:accent1>
        <a:srgbClr val="FFFFFF"/>
      </a:accent1>
      <a:accent2>
        <a:srgbClr val="383838"/>
      </a:accent2>
      <a:accent3>
        <a:srgbClr val="F7F5F3"/>
      </a:accent3>
      <a:accent4>
        <a:srgbClr val="383838"/>
      </a:accent4>
      <a:accent5>
        <a:srgbClr val="FFFFFF"/>
      </a:accent5>
      <a:accent6>
        <a:srgbClr val="E7DBCB"/>
      </a:accent6>
      <a:hlink>
        <a:srgbClr val="6B57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