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7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y="5143500" cx="9144000"/>
  <p:notesSz cx="6858000" cy="9144000"/>
  <p:embeddedFontLst>
    <p:embeddedFont>
      <p:font typeface="Playfair Display"/>
      <p:regular r:id="rId16"/>
      <p:bold r:id="rId17"/>
      <p:italic r:id="rId18"/>
      <p:boldItalic r:id="rId19"/>
    </p:embeddedFont>
    <p:embeddedFont>
      <p:font typeface="Montserrat"/>
      <p:regular r:id="rId20"/>
      <p:bold r:id="rId21"/>
      <p:italic r:id="rId22"/>
      <p:boldItalic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ontserrat-regular.fntdata"/><Relationship Id="rId11" Type="http://schemas.openxmlformats.org/officeDocument/2006/relationships/slide" Target="slides/slide7.xml"/><Relationship Id="rId22" Type="http://schemas.openxmlformats.org/officeDocument/2006/relationships/font" Target="fonts/Montserrat-italic.fntdata"/><Relationship Id="rId10" Type="http://schemas.openxmlformats.org/officeDocument/2006/relationships/slide" Target="slides/slide6.xml"/><Relationship Id="rId21" Type="http://schemas.openxmlformats.org/officeDocument/2006/relationships/font" Target="fonts/Montserrat-bold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23" Type="http://schemas.openxmlformats.org/officeDocument/2006/relationships/font" Target="fonts/Montserrat-bold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font" Target="fonts/PlayfairDisplay-bold.fntdata"/><Relationship Id="rId16" Type="http://schemas.openxmlformats.org/officeDocument/2006/relationships/font" Target="fonts/PlayfairDisplay-regular.fntdata"/><Relationship Id="rId5" Type="http://schemas.openxmlformats.org/officeDocument/2006/relationships/slide" Target="slides/slide1.xml"/><Relationship Id="rId19" Type="http://schemas.openxmlformats.org/officeDocument/2006/relationships/font" Target="fonts/PlayfairDisplay-boldItalic.fntdata"/><Relationship Id="rId6" Type="http://schemas.openxmlformats.org/officeDocument/2006/relationships/slide" Target="slides/slide2.xml"/><Relationship Id="rId18" Type="http://schemas.openxmlformats.org/officeDocument/2006/relationships/font" Target="fonts/PlayfairDisplay-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7" name="Google Shape;37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3" name="Google Shape;123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4" name="Google Shape;134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9" name="Google Shape;4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6" name="Google Shape;56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8" name="Google Shape;6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9" name="Google Shape;79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5" name="Google Shape;85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7" name="Google Shape;9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3" name="Google Shape;103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3" name="Google Shape;11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type="ctrTitle"/>
          </p:nvPr>
        </p:nvSpPr>
        <p:spPr>
          <a:xfrm>
            <a:off x="4285475" y="1500525"/>
            <a:ext cx="37404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7200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0" name="Google Shape;10;p2"/>
          <p:cNvSpPr txBox="1"/>
          <p:nvPr>
            <p:ph idx="1" type="subTitle"/>
          </p:nvPr>
        </p:nvSpPr>
        <p:spPr>
          <a:xfrm>
            <a:off x="4285475" y="2757075"/>
            <a:ext cx="2904900" cy="8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1" name="Google Shape;11;p2"/>
          <p:cNvSpPr txBox="1"/>
          <p:nvPr>
            <p:ph idx="2" type="subTitle"/>
          </p:nvPr>
        </p:nvSpPr>
        <p:spPr>
          <a:xfrm>
            <a:off x="4285475" y="1947025"/>
            <a:ext cx="3852000" cy="62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600"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 txBox="1"/>
          <p:nvPr>
            <p:ph type="title"/>
          </p:nvPr>
        </p:nvSpPr>
        <p:spPr>
          <a:xfrm>
            <a:off x="720000" y="540000"/>
            <a:ext cx="7704000" cy="5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4" name="Google Shape;14;p3"/>
          <p:cNvSpPr txBox="1"/>
          <p:nvPr>
            <p:ph idx="1" type="body"/>
          </p:nvPr>
        </p:nvSpPr>
        <p:spPr>
          <a:xfrm>
            <a:off x="720000" y="1275100"/>
            <a:ext cx="7704000" cy="332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Char char="●"/>
              <a:defRPr sz="1600"/>
            </a:lvl1pPr>
            <a:lvl2pPr indent="-3048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2pPr>
            <a:lvl3pPr indent="-3048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3pPr>
            <a:lvl4pPr indent="-3048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/>
            </a:lvl4pPr>
            <a:lvl5pPr indent="-3048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5pPr>
            <a:lvl6pPr indent="-3048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6pPr>
            <a:lvl7pPr indent="-3048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/>
            </a:lvl7pPr>
            <a:lvl8pPr indent="-3048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8pPr>
            <a:lvl9pPr indent="-3048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1">
  <p:cSld name="CUSTOM_3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/>
          <p:nvPr>
            <p:ph type="title"/>
          </p:nvPr>
        </p:nvSpPr>
        <p:spPr>
          <a:xfrm>
            <a:off x="4572000" y="1405350"/>
            <a:ext cx="3852000" cy="116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7" name="Google Shape;17;p4"/>
          <p:cNvSpPr txBox="1"/>
          <p:nvPr>
            <p:ph idx="1" type="subTitle"/>
          </p:nvPr>
        </p:nvSpPr>
        <p:spPr>
          <a:xfrm>
            <a:off x="4572000" y="2571750"/>
            <a:ext cx="38520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2">
  <p:cSld name="CUSTOM_4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/>
          <p:nvPr>
            <p:ph type="title"/>
          </p:nvPr>
        </p:nvSpPr>
        <p:spPr>
          <a:xfrm>
            <a:off x="720000" y="540000"/>
            <a:ext cx="3852000" cy="120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0" name="Google Shape;20;p5"/>
          <p:cNvSpPr txBox="1"/>
          <p:nvPr>
            <p:ph idx="1" type="subTitle"/>
          </p:nvPr>
        </p:nvSpPr>
        <p:spPr>
          <a:xfrm>
            <a:off x="720000" y="1896675"/>
            <a:ext cx="3852000" cy="270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6"/>
          <p:cNvSpPr txBox="1"/>
          <p:nvPr>
            <p:ph type="title"/>
          </p:nvPr>
        </p:nvSpPr>
        <p:spPr>
          <a:xfrm>
            <a:off x="720000" y="540000"/>
            <a:ext cx="5778000" cy="102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3" name="Google Shape;23;p6"/>
          <p:cNvSpPr txBox="1"/>
          <p:nvPr>
            <p:ph idx="1" type="subTitle"/>
          </p:nvPr>
        </p:nvSpPr>
        <p:spPr>
          <a:xfrm>
            <a:off x="720000" y="2571750"/>
            <a:ext cx="3591600" cy="166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6"/>
          <p:cNvSpPr txBox="1"/>
          <p:nvPr>
            <p:ph idx="2" type="subTitle"/>
          </p:nvPr>
        </p:nvSpPr>
        <p:spPr>
          <a:xfrm>
            <a:off x="4572000" y="2571750"/>
            <a:ext cx="3591600" cy="166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 txBox="1"/>
          <p:nvPr>
            <p:ph type="title"/>
          </p:nvPr>
        </p:nvSpPr>
        <p:spPr>
          <a:xfrm>
            <a:off x="4937700" y="540000"/>
            <a:ext cx="3486300" cy="203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7" name="Google Shape;27;p7"/>
          <p:cNvSpPr txBox="1"/>
          <p:nvPr>
            <p:ph idx="1" type="subTitle"/>
          </p:nvPr>
        </p:nvSpPr>
        <p:spPr>
          <a:xfrm>
            <a:off x="4937700" y="2571750"/>
            <a:ext cx="3486300" cy="195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3">
  <p:cSld name="CUSTOM_8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8"/>
          <p:cNvSpPr txBox="1"/>
          <p:nvPr>
            <p:ph type="title"/>
          </p:nvPr>
        </p:nvSpPr>
        <p:spPr>
          <a:xfrm>
            <a:off x="720000" y="540000"/>
            <a:ext cx="3852000" cy="13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0" name="Google Shape;30;p8"/>
          <p:cNvSpPr txBox="1"/>
          <p:nvPr>
            <p:ph idx="1" type="subTitle"/>
          </p:nvPr>
        </p:nvSpPr>
        <p:spPr>
          <a:xfrm>
            <a:off x="4572000" y="1709175"/>
            <a:ext cx="3852000" cy="27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4">
  <p:cSld name="CUSTOM_13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 txBox="1"/>
          <p:nvPr>
            <p:ph type="title"/>
          </p:nvPr>
        </p:nvSpPr>
        <p:spPr>
          <a:xfrm>
            <a:off x="720000" y="1365300"/>
            <a:ext cx="3852000" cy="1206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3" name="Google Shape;33;p9"/>
          <p:cNvSpPr txBox="1"/>
          <p:nvPr>
            <p:ph idx="1" type="subTitle"/>
          </p:nvPr>
        </p:nvSpPr>
        <p:spPr>
          <a:xfrm>
            <a:off x="720000" y="2571900"/>
            <a:ext cx="3852000" cy="203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0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720725" y="539750"/>
            <a:ext cx="7702550" cy="5730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720725" y="1247775"/>
            <a:ext cx="7702550" cy="34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1"/>
          <p:cNvSpPr txBox="1"/>
          <p:nvPr/>
        </p:nvSpPr>
        <p:spPr>
          <a:xfrm>
            <a:off x="741362" y="107950"/>
            <a:ext cx="3189287" cy="4622800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11"/>
          <p:cNvSpPr txBox="1"/>
          <p:nvPr/>
        </p:nvSpPr>
        <p:spPr>
          <a:xfrm>
            <a:off x="588962" y="260350"/>
            <a:ext cx="3189287" cy="4622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63500" dir="7500000" dist="95249">
              <a:srgbClr val="000000">
                <a:alpha val="2196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Google Shape;41;p11"/>
          <p:cNvSpPr txBox="1"/>
          <p:nvPr/>
        </p:nvSpPr>
        <p:spPr>
          <a:xfrm>
            <a:off x="4352925" y="1557337"/>
            <a:ext cx="4395787" cy="390525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Google Shape;42;p11"/>
          <p:cNvSpPr txBox="1"/>
          <p:nvPr>
            <p:ph type="ctrTitle"/>
          </p:nvPr>
        </p:nvSpPr>
        <p:spPr>
          <a:xfrm>
            <a:off x="4286250" y="1892300"/>
            <a:ext cx="4462462" cy="2936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b="0" i="0" lang="en-US" sz="5400" u="none">
                <a:solidFill>
                  <a:schemeClr val="accent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MENOPAUSE</a:t>
            </a:r>
            <a:endParaRPr/>
          </a:p>
        </p:txBody>
      </p:sp>
      <p:sp>
        <p:nvSpPr>
          <p:cNvPr id="43" name="Google Shape;43;p11"/>
          <p:cNvSpPr txBox="1"/>
          <p:nvPr>
            <p:ph idx="1" type="subTitle"/>
          </p:nvPr>
        </p:nvSpPr>
        <p:spPr>
          <a:xfrm>
            <a:off x="4286250" y="1946275"/>
            <a:ext cx="5068887" cy="6254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0" i="0" lang="en-US" sz="2500" u="none">
                <a:solidFill>
                  <a:srgbClr val="6B573D"/>
                </a:solidFill>
                <a:latin typeface="Montserrat"/>
                <a:ea typeface="Montserrat"/>
                <a:cs typeface="Montserrat"/>
                <a:sym typeface="Montserrat"/>
              </a:rPr>
              <a:t>NUTRITION &amp; FITNESS</a:t>
            </a:r>
            <a:endParaRPr/>
          </a:p>
        </p:txBody>
      </p:sp>
      <p:cxnSp>
        <p:nvCxnSpPr>
          <p:cNvPr id="44" name="Google Shape;44;p11"/>
          <p:cNvCxnSpPr/>
          <p:nvPr/>
        </p:nvCxnSpPr>
        <p:spPr>
          <a:xfrm rot="10800000">
            <a:off x="4352925" y="2703512"/>
            <a:ext cx="1476375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none"/>
            <a:tailEnd len="med" w="med" type="none"/>
          </a:ln>
        </p:spPr>
      </p:cxnSp>
      <p:sp>
        <p:nvSpPr>
          <p:cNvPr id="45" name="Google Shape;45;p11"/>
          <p:cNvSpPr txBox="1"/>
          <p:nvPr/>
        </p:nvSpPr>
        <p:spPr>
          <a:xfrm>
            <a:off x="4203700" y="2835275"/>
            <a:ext cx="4198937" cy="8858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3838"/>
              </a:buClr>
              <a:buSzPts val="1400"/>
              <a:buFont typeface="Montserrat"/>
              <a:buNone/>
            </a:pPr>
            <a:r>
              <a:rPr b="1" i="0" lang="en-US" sz="1400" u="none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Tricia Sauer, RDN, CDN</a:t>
            </a:r>
            <a:endParaRPr b="0" i="0" sz="1400" u="none">
              <a:solidFill>
                <a:srgbClr val="383838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3838"/>
              </a:buClr>
              <a:buSzPts val="1400"/>
              <a:buFont typeface="Montserrat"/>
              <a:buNone/>
            </a:pPr>
            <a:r>
              <a:rPr b="0" i="1" lang="en-US" sz="1400" u="none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Registered &amp; Certified Dietitian Nutritionist</a:t>
            </a:r>
            <a:endParaRPr b="0" i="0" sz="1400" u="none">
              <a:solidFill>
                <a:srgbClr val="383838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383838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descr="A picture containing person, outdoor, bicycle, bicycling&#10;&#10;Description automatically generated" id="46" name="Google Shape;46;p11"/>
          <p:cNvPicPr preferRelativeResize="0"/>
          <p:nvPr/>
        </p:nvPicPr>
        <p:blipFill rotWithShape="1">
          <a:blip r:embed="rId3">
            <a:alphaModFix/>
          </a:blip>
          <a:srcRect b="0" l="14970" r="31938" t="0"/>
          <a:stretch/>
        </p:blipFill>
        <p:spPr>
          <a:xfrm>
            <a:off x="741362" y="455612"/>
            <a:ext cx="3036887" cy="392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0"/>
          <p:cNvSpPr txBox="1"/>
          <p:nvPr/>
        </p:nvSpPr>
        <p:spPr>
          <a:xfrm>
            <a:off x="5727700" y="788987"/>
            <a:ext cx="3111500" cy="3709987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20"/>
          <p:cNvSpPr txBox="1"/>
          <p:nvPr/>
        </p:nvSpPr>
        <p:spPr>
          <a:xfrm>
            <a:off x="5575300" y="941387"/>
            <a:ext cx="3111500" cy="32385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63500" dir="7500000" dist="95249">
              <a:srgbClr val="000000">
                <a:alpha val="2196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20"/>
          <p:cNvSpPr txBox="1"/>
          <p:nvPr/>
        </p:nvSpPr>
        <p:spPr>
          <a:xfrm>
            <a:off x="617537" y="638175"/>
            <a:ext cx="3519487" cy="468312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20"/>
          <p:cNvSpPr txBox="1"/>
          <p:nvPr>
            <p:ph type="title"/>
          </p:nvPr>
        </p:nvSpPr>
        <p:spPr>
          <a:xfrm>
            <a:off x="592137" y="550862"/>
            <a:ext cx="3570287" cy="12080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b="0" i="0" lang="en-US" sz="3000" u="none">
                <a:solidFill>
                  <a:srgbClr val="383838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Recommendations</a:t>
            </a:r>
            <a:endParaRPr/>
          </a:p>
        </p:txBody>
      </p:sp>
      <p:sp>
        <p:nvSpPr>
          <p:cNvPr id="129" name="Google Shape;129;p20"/>
          <p:cNvSpPr txBox="1"/>
          <p:nvPr>
            <p:ph idx="1" type="subTitle"/>
          </p:nvPr>
        </p:nvSpPr>
        <p:spPr>
          <a:xfrm>
            <a:off x="592137" y="1574800"/>
            <a:ext cx="4692650" cy="27066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82562" lvl="0" marL="18256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B573D"/>
              </a:buClr>
              <a:buSzPts val="300"/>
              <a:buFont typeface="Montserrat"/>
              <a:buChar char="•"/>
            </a:pPr>
            <a:r>
              <a:rPr b="0" i="0" lang="en-US" sz="1600" u="none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Start morning with glass of filtered water with lemon </a:t>
            </a:r>
            <a:endParaRPr/>
          </a:p>
          <a:p>
            <a:pPr indent="-182562" lvl="0" marL="182562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6B573D"/>
              </a:buClr>
              <a:buSzPts val="300"/>
              <a:buFont typeface="Montserrat"/>
              <a:buChar char="•"/>
            </a:pPr>
            <a:r>
              <a:rPr b="0" i="0" lang="en-US" sz="1600" u="none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Eat more lean protein (20-30 grams/meal)</a:t>
            </a:r>
            <a:endParaRPr/>
          </a:p>
          <a:p>
            <a:pPr indent="-182562" lvl="0" marL="182562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6B573D"/>
              </a:buClr>
              <a:buSzPts val="300"/>
              <a:buFont typeface="Montserrat"/>
              <a:buChar char="•"/>
            </a:pPr>
            <a:r>
              <a:rPr b="0" i="0" lang="en-US" sz="1600" u="none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PRACTICE MINDFUL SELF-CARE: Schedule time for yourself to exercise, connect with friends/partner, rediscover a passion, read, volunteer, or whatever else fills you up.  </a:t>
            </a:r>
            <a:endParaRPr/>
          </a:p>
        </p:txBody>
      </p:sp>
      <p:cxnSp>
        <p:nvCxnSpPr>
          <p:cNvPr id="130" name="Google Shape;130;p20"/>
          <p:cNvCxnSpPr/>
          <p:nvPr/>
        </p:nvCxnSpPr>
        <p:spPr>
          <a:xfrm>
            <a:off x="617537" y="1331912"/>
            <a:ext cx="1265237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none"/>
            <a:tailEnd len="med" w="med" type="none"/>
          </a:ln>
        </p:spPr>
      </p:cxnSp>
      <p:pic>
        <p:nvPicPr>
          <p:cNvPr descr="A picture containing tree, person, outdoor, grass&#10;&#10;Description automatically generated" id="131" name="Google Shape;131;p20"/>
          <p:cNvPicPr preferRelativeResize="0"/>
          <p:nvPr/>
        </p:nvPicPr>
        <p:blipFill rotWithShape="1">
          <a:blip r:embed="rId3">
            <a:alphaModFix/>
          </a:blip>
          <a:srcRect b="0" l="6744" r="26636" t="0"/>
          <a:stretch/>
        </p:blipFill>
        <p:spPr>
          <a:xfrm>
            <a:off x="5678487" y="1106487"/>
            <a:ext cx="2873375" cy="28749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ky, person, grass, outdoor&#10;&#10;Description automatically generated" id="136" name="Google Shape;136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14312" y="0"/>
            <a:ext cx="9358312" cy="6238875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1"/>
          <p:cNvSpPr txBox="1"/>
          <p:nvPr/>
        </p:nvSpPr>
        <p:spPr>
          <a:xfrm>
            <a:off x="-214312" y="2181225"/>
            <a:ext cx="4310062" cy="417512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21"/>
          <p:cNvSpPr txBox="1"/>
          <p:nvPr>
            <p:ph type="title"/>
          </p:nvPr>
        </p:nvSpPr>
        <p:spPr>
          <a:xfrm>
            <a:off x="720725" y="1365250"/>
            <a:ext cx="3851275" cy="120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b="0" i="0" lang="en-US" sz="3000" u="none">
                <a:solidFill>
                  <a:srgbClr val="383838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THANK YOU!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/>
          <p:nvPr/>
        </p:nvSpPr>
        <p:spPr>
          <a:xfrm>
            <a:off x="1196975" y="811212"/>
            <a:ext cx="6738937" cy="312737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52;p12"/>
          <p:cNvSpPr txBox="1"/>
          <p:nvPr>
            <p:ph type="title"/>
          </p:nvPr>
        </p:nvSpPr>
        <p:spPr>
          <a:xfrm>
            <a:off x="720725" y="539750"/>
            <a:ext cx="7702550" cy="52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b="0" i="0" lang="en-US" sz="3600" u="none">
                <a:solidFill>
                  <a:srgbClr val="383838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Menopause:  Body Weight</a:t>
            </a:r>
            <a:endParaRPr/>
          </a:p>
        </p:txBody>
      </p:sp>
      <p:sp>
        <p:nvSpPr>
          <p:cNvPr id="53" name="Google Shape;53;p12"/>
          <p:cNvSpPr txBox="1"/>
          <p:nvPr>
            <p:ph idx="1" type="body"/>
          </p:nvPr>
        </p:nvSpPr>
        <p:spPr>
          <a:xfrm>
            <a:off x="720725" y="1274762"/>
            <a:ext cx="7702550" cy="33289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82562" lvl="0" marL="18256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"/>
              <a:buFont typeface="Livvic"/>
              <a:buChar char="•"/>
            </a:pPr>
            <a:r>
              <a:rPr b="0" i="0" lang="en-US" sz="1800" u="none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During the menopause transition, many women gain weight, on average 5 lb.</a:t>
            </a:r>
            <a:endParaRPr/>
          </a:p>
          <a:p>
            <a:pPr indent="-182562" lvl="0" marL="182562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434343"/>
              </a:buClr>
              <a:buSzPts val="300"/>
              <a:buFont typeface="Livvic"/>
              <a:buChar char="•"/>
            </a:pPr>
            <a:r>
              <a:rPr b="0" i="0" lang="en-US" sz="1800" u="none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Weight gain during the menopause transition seems to be related mostly to lifestyle &amp; aging.</a:t>
            </a:r>
            <a:endParaRPr/>
          </a:p>
          <a:p>
            <a:pPr indent="-182561" lvl="1" marL="45720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ts val="300"/>
              <a:buFont typeface="Roboto Condensed Light"/>
              <a:buChar char="•"/>
            </a:pPr>
            <a:r>
              <a:rPr b="0" i="0" lang="en-US" sz="1800" u="none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Body fat accumulates</a:t>
            </a:r>
            <a:endParaRPr/>
          </a:p>
          <a:p>
            <a:pPr indent="-182561" lvl="1" marL="45720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ts val="300"/>
              <a:buFont typeface="Roboto Condensed Light"/>
              <a:buChar char="•"/>
            </a:pPr>
            <a:r>
              <a:rPr b="0" i="0" lang="en-US" sz="1800" u="none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Lean muscle mass decreases</a:t>
            </a:r>
            <a:endParaRPr/>
          </a:p>
          <a:p>
            <a:pPr indent="-182561" lvl="1" marL="45720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ts val="300"/>
              <a:buFont typeface="Roboto Condensed Light"/>
              <a:buChar char="•"/>
            </a:pPr>
            <a:r>
              <a:rPr b="0" i="0" lang="en-US" sz="1800" u="none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Sleep deprivation</a:t>
            </a:r>
            <a:endParaRPr/>
          </a:p>
          <a:p>
            <a:pPr indent="-182562" lvl="0" marL="18256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b="0" i="0" sz="1100" u="none">
              <a:solidFill>
                <a:srgbClr val="383838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None/>
            </a:pPr>
            <a:r>
              <a:t/>
            </a:r>
            <a:endParaRPr b="0" i="0" sz="1100" u="none">
              <a:solidFill>
                <a:srgbClr val="383838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/>
          <p:nvPr/>
        </p:nvSpPr>
        <p:spPr>
          <a:xfrm>
            <a:off x="4449762" y="742950"/>
            <a:ext cx="2436812" cy="320675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13"/>
          <p:cNvSpPr txBox="1"/>
          <p:nvPr>
            <p:ph type="title"/>
          </p:nvPr>
        </p:nvSpPr>
        <p:spPr>
          <a:xfrm>
            <a:off x="4449762" y="573087"/>
            <a:ext cx="3852862" cy="11652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b="0" i="0" lang="en-US" sz="3000" u="none">
                <a:solidFill>
                  <a:srgbClr val="383838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Body Weight</a:t>
            </a:r>
            <a:endParaRPr/>
          </a:p>
        </p:txBody>
      </p:sp>
      <p:sp>
        <p:nvSpPr>
          <p:cNvPr id="60" name="Google Shape;60;p13"/>
          <p:cNvSpPr txBox="1"/>
          <p:nvPr>
            <p:ph idx="1" type="subTitle"/>
          </p:nvPr>
        </p:nvSpPr>
        <p:spPr>
          <a:xfrm>
            <a:off x="4435475" y="1436687"/>
            <a:ext cx="4305300" cy="14160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82562" lvl="0" marL="18256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3838"/>
              </a:buClr>
              <a:buSzPts val="300"/>
              <a:buFont typeface="Montserrat"/>
              <a:buChar char="•"/>
            </a:pPr>
            <a:r>
              <a:rPr b="0" i="0" lang="en-US" sz="1600" u="none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Menopause is associated with increased fat in the abdominal region and with decreased lean body weight, independent of age.</a:t>
            </a:r>
            <a:endParaRPr/>
          </a:p>
          <a:p>
            <a:pPr indent="-182562" lvl="0" marL="182562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383838"/>
              </a:buClr>
              <a:buSzPts val="300"/>
              <a:buFont typeface="Montserrat"/>
              <a:buChar char="•"/>
            </a:pPr>
            <a:r>
              <a:rPr b="0" i="0" lang="en-US" sz="1600" u="none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Elevated body weight is associated with more frequent hot flushes.</a:t>
            </a:r>
            <a:endParaRPr/>
          </a:p>
          <a:p>
            <a:pPr indent="-182562" lvl="0" marL="182562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383838"/>
              </a:buClr>
              <a:buSzPts val="300"/>
              <a:buFont typeface="Montserrat"/>
              <a:buChar char="•"/>
            </a:pPr>
            <a:r>
              <a:rPr b="0" i="0" lang="en-US" sz="1600" u="none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Being underweight is also unhealthy!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0" i="0" sz="1600" u="none">
              <a:solidFill>
                <a:srgbClr val="383838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61" name="Google Shape;61;p13"/>
          <p:cNvGrpSpPr/>
          <p:nvPr/>
        </p:nvGrpSpPr>
        <p:grpSpPr>
          <a:xfrm>
            <a:off x="593725" y="784225"/>
            <a:ext cx="3209925" cy="3608387"/>
            <a:chOff x="593800" y="784600"/>
            <a:chExt cx="3210356" cy="3608704"/>
          </a:xfrm>
        </p:grpSpPr>
        <p:sp>
          <p:nvSpPr>
            <p:cNvPr id="62" name="Google Shape;62;p13"/>
            <p:cNvSpPr txBox="1"/>
            <p:nvPr/>
          </p:nvSpPr>
          <p:spPr>
            <a:xfrm>
              <a:off x="593800" y="784600"/>
              <a:ext cx="3057900" cy="3456300"/>
            </a:xfrm>
            <a:prstGeom prst="rect">
              <a:avLst/>
            </a:prstGeom>
            <a:solidFill>
              <a:schemeClr val="dk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3"/>
            <p:cNvSpPr txBox="1"/>
            <p:nvPr/>
          </p:nvSpPr>
          <p:spPr>
            <a:xfrm>
              <a:off x="746256" y="937004"/>
              <a:ext cx="3057900" cy="34563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  <a:effectLst>
              <a:outerShdw blurRad="63500" dir="3419989" dist="95249">
                <a:srgbClr val="000000">
                  <a:alpha val="2196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64" name="Google Shape;64;p13"/>
          <p:cNvCxnSpPr/>
          <p:nvPr/>
        </p:nvCxnSpPr>
        <p:spPr>
          <a:xfrm>
            <a:off x="4449762" y="1246187"/>
            <a:ext cx="9652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none"/>
            <a:tailEnd len="med" w="med" type="none"/>
          </a:ln>
        </p:spPr>
      </p:cxnSp>
      <p:pic>
        <p:nvPicPr>
          <p:cNvPr descr="A person standing on a ladder&#10;&#10;Description automatically generated with low confidence" id="65" name="Google Shape;65;p13"/>
          <p:cNvPicPr preferRelativeResize="0"/>
          <p:nvPr/>
        </p:nvPicPr>
        <p:blipFill rotWithShape="1">
          <a:blip r:embed="rId3">
            <a:alphaModFix/>
          </a:blip>
          <a:srcRect b="0" l="19804" r="24809" t="0"/>
          <a:stretch/>
        </p:blipFill>
        <p:spPr>
          <a:xfrm>
            <a:off x="889000" y="1003300"/>
            <a:ext cx="2762250" cy="3324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4"/>
          <p:cNvSpPr txBox="1"/>
          <p:nvPr/>
        </p:nvSpPr>
        <p:spPr>
          <a:xfrm>
            <a:off x="5727700" y="234950"/>
            <a:ext cx="3111500" cy="4521200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14"/>
          <p:cNvSpPr txBox="1"/>
          <p:nvPr/>
        </p:nvSpPr>
        <p:spPr>
          <a:xfrm>
            <a:off x="5575300" y="387350"/>
            <a:ext cx="3111500" cy="4521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63500" dir="7500000" dist="95249">
              <a:srgbClr val="000000">
                <a:alpha val="2196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14"/>
          <p:cNvSpPr txBox="1"/>
          <p:nvPr/>
        </p:nvSpPr>
        <p:spPr>
          <a:xfrm>
            <a:off x="617537" y="638175"/>
            <a:ext cx="3519487" cy="95885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14"/>
          <p:cNvSpPr txBox="1"/>
          <p:nvPr>
            <p:ph type="title"/>
          </p:nvPr>
        </p:nvSpPr>
        <p:spPr>
          <a:xfrm>
            <a:off x="592137" y="550862"/>
            <a:ext cx="3570287" cy="12080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b="0" i="0" lang="en-US" sz="3000" u="none">
                <a:solidFill>
                  <a:srgbClr val="383838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Optimization of Body Weight</a:t>
            </a:r>
            <a:endParaRPr/>
          </a:p>
        </p:txBody>
      </p:sp>
      <p:sp>
        <p:nvSpPr>
          <p:cNvPr id="74" name="Google Shape;74;p14"/>
          <p:cNvSpPr txBox="1"/>
          <p:nvPr>
            <p:ph idx="1" type="subTitle"/>
          </p:nvPr>
        </p:nvSpPr>
        <p:spPr>
          <a:xfrm>
            <a:off x="720725" y="1897062"/>
            <a:ext cx="3851275" cy="27066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82562" lvl="0" marL="18256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B573D"/>
              </a:buClr>
              <a:buSzPts val="300"/>
              <a:buFont typeface="Montserrat"/>
              <a:buChar char="•"/>
            </a:pPr>
            <a:r>
              <a:rPr b="0" i="0" lang="en-US" sz="1600" u="none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Physical activity</a:t>
            </a:r>
            <a:endParaRPr/>
          </a:p>
          <a:p>
            <a:pPr indent="-182562" lvl="0" marL="182562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6B573D"/>
              </a:buClr>
              <a:buSzPts val="300"/>
              <a:buFont typeface="Montserrat"/>
              <a:buChar char="•"/>
            </a:pPr>
            <a:r>
              <a:rPr b="0" i="0" lang="en-US" sz="1600" u="none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Controlled caloric intake</a:t>
            </a:r>
            <a:endParaRPr/>
          </a:p>
          <a:p>
            <a:pPr indent="-182562" lvl="0" marL="182562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6B573D"/>
              </a:buClr>
              <a:buSzPts val="300"/>
              <a:buFont typeface="Montserrat"/>
              <a:buChar char="•"/>
            </a:pPr>
            <a:r>
              <a:rPr b="0" i="0" lang="en-US" sz="1600" u="none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Set realistic goals through long-term lifestyle change</a:t>
            </a:r>
            <a:endParaRPr/>
          </a:p>
          <a:p>
            <a:pPr indent="-182562" lvl="0" marL="182562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6B573D"/>
              </a:buClr>
              <a:buSzPts val="300"/>
              <a:buFont typeface="Montserrat"/>
              <a:buChar char="•"/>
            </a:pPr>
            <a:r>
              <a:rPr b="0" i="0" lang="en-US" sz="1600" u="none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Support, weight management tools</a:t>
            </a:r>
            <a:endParaRPr/>
          </a:p>
        </p:txBody>
      </p:sp>
      <p:cxnSp>
        <p:nvCxnSpPr>
          <p:cNvPr id="75" name="Google Shape;75;p14"/>
          <p:cNvCxnSpPr/>
          <p:nvPr/>
        </p:nvCxnSpPr>
        <p:spPr>
          <a:xfrm>
            <a:off x="750887" y="1746250"/>
            <a:ext cx="126365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none"/>
            <a:tailEnd len="med" w="med" type="none"/>
          </a:ln>
        </p:spPr>
      </p:cxnSp>
      <p:pic>
        <p:nvPicPr>
          <p:cNvPr descr="A picture containing person, wall, indoor&#10;&#10;Description automatically generated" id="76" name="Google Shape;76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37225" y="534987"/>
            <a:ext cx="2814637" cy="42211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5"/>
          <p:cNvSpPr txBox="1"/>
          <p:nvPr>
            <p:ph type="title"/>
          </p:nvPr>
        </p:nvSpPr>
        <p:spPr>
          <a:xfrm>
            <a:off x="1103312" y="222250"/>
            <a:ext cx="7653337" cy="10255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b="0" i="0" lang="en-US" sz="3200" u="none">
                <a:solidFill>
                  <a:srgbClr val="383838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What causes weight gain as we age?</a:t>
            </a:r>
            <a:endParaRPr/>
          </a:p>
        </p:txBody>
      </p:sp>
      <p:pic>
        <p:nvPicPr>
          <p:cNvPr id="82" name="Google Shape;82;p15"/>
          <p:cNvPicPr preferRelativeResize="0"/>
          <p:nvPr/>
        </p:nvPicPr>
        <p:blipFill rotWithShape="1">
          <a:blip r:embed="rId3">
            <a:alphaModFix/>
          </a:blip>
          <a:srcRect b="14634" l="0" r="0" t="6974"/>
          <a:stretch/>
        </p:blipFill>
        <p:spPr>
          <a:xfrm>
            <a:off x="1538287" y="927100"/>
            <a:ext cx="6067425" cy="40814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6"/>
          <p:cNvSpPr txBox="1"/>
          <p:nvPr/>
        </p:nvSpPr>
        <p:spPr>
          <a:xfrm>
            <a:off x="4197350" y="754062"/>
            <a:ext cx="2435225" cy="3937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16"/>
          <p:cNvSpPr txBox="1"/>
          <p:nvPr>
            <p:ph type="title"/>
          </p:nvPr>
        </p:nvSpPr>
        <p:spPr>
          <a:xfrm>
            <a:off x="4121150" y="633412"/>
            <a:ext cx="3851275" cy="11652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b="0" i="0" lang="en-US" sz="3000" u="none">
                <a:solidFill>
                  <a:srgbClr val="383838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Muscle Loss</a:t>
            </a:r>
            <a:endParaRPr/>
          </a:p>
        </p:txBody>
      </p:sp>
      <p:sp>
        <p:nvSpPr>
          <p:cNvPr id="89" name="Google Shape;89;p16"/>
          <p:cNvSpPr txBox="1"/>
          <p:nvPr>
            <p:ph idx="1" type="subTitle"/>
          </p:nvPr>
        </p:nvSpPr>
        <p:spPr>
          <a:xfrm>
            <a:off x="4041775" y="1368425"/>
            <a:ext cx="4668837" cy="14160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82562" lvl="0" marL="182562" rtl="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383838"/>
              </a:buClr>
              <a:buSzPts val="200"/>
              <a:buFont typeface="Montserrat"/>
              <a:buChar char="•"/>
            </a:pPr>
            <a:r>
              <a:rPr b="0" i="0" lang="en-US" sz="1600" u="none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Beginning at age 30 we lose 5% of our lean muscle each decade</a:t>
            </a:r>
            <a:endParaRPr/>
          </a:p>
          <a:p>
            <a:pPr indent="-182562" lvl="0" marL="182562" rtl="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383838"/>
              </a:buClr>
              <a:buSzPts val="200"/>
              <a:buFont typeface="Montserrat"/>
              <a:buChar char="•"/>
            </a:pPr>
            <a:r>
              <a:rPr b="0" i="0" lang="en-US" sz="1600" u="none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SOLUTION: Strength training 2-3 times per week boosts metabolism and increases lean body mass i.e. muscle</a:t>
            </a:r>
            <a:endParaRPr/>
          </a:p>
          <a:p>
            <a:pPr indent="-182562" lvl="0" marL="182562" rtl="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383838"/>
              </a:buClr>
              <a:buSzPts val="200"/>
              <a:buFont typeface="Montserrat"/>
              <a:buChar char="•"/>
            </a:pPr>
            <a:r>
              <a:rPr b="0" i="0" lang="en-US" sz="1600" u="none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Can be done at home (exercise bands), gym (weights and machines, classes), and using your own body weight (yoga)</a:t>
            </a:r>
            <a:endParaRPr/>
          </a:p>
          <a:p>
            <a:pPr indent="-182562" lvl="0" marL="182562" rtl="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383838"/>
              </a:buClr>
              <a:buSzPts val="200"/>
              <a:buFont typeface="Montserrat"/>
              <a:buChar char="•"/>
            </a:pPr>
            <a:r>
              <a:rPr b="0" i="0" lang="en-US" sz="1600" u="none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The more muscle we have, the more efficient our body is at burning calories.  </a:t>
            </a:r>
            <a:endParaRPr/>
          </a:p>
          <a:p>
            <a:pPr indent="-182562" lvl="0" marL="182562" rtl="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383838"/>
              </a:buClr>
              <a:buSzPts val="200"/>
              <a:buFont typeface="Montserrat"/>
              <a:buChar char="•"/>
            </a:pPr>
            <a:r>
              <a:rPr b="0" i="0" lang="en-US" sz="1600" u="none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Cardio is fantastic, but strength training is equally important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0" i="0" sz="1600" u="none">
              <a:solidFill>
                <a:srgbClr val="383838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90" name="Google Shape;90;p16"/>
          <p:cNvGrpSpPr/>
          <p:nvPr/>
        </p:nvGrpSpPr>
        <p:grpSpPr>
          <a:xfrm>
            <a:off x="593725" y="784225"/>
            <a:ext cx="3209925" cy="3608387"/>
            <a:chOff x="593800" y="784600"/>
            <a:chExt cx="3210356" cy="3608704"/>
          </a:xfrm>
        </p:grpSpPr>
        <p:sp>
          <p:nvSpPr>
            <p:cNvPr id="91" name="Google Shape;91;p16"/>
            <p:cNvSpPr txBox="1"/>
            <p:nvPr/>
          </p:nvSpPr>
          <p:spPr>
            <a:xfrm>
              <a:off x="593800" y="784600"/>
              <a:ext cx="3057900" cy="3456300"/>
            </a:xfrm>
            <a:prstGeom prst="rect">
              <a:avLst/>
            </a:prstGeom>
            <a:solidFill>
              <a:schemeClr val="dk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" name="Google Shape;92;p16"/>
            <p:cNvSpPr txBox="1"/>
            <p:nvPr/>
          </p:nvSpPr>
          <p:spPr>
            <a:xfrm>
              <a:off x="746256" y="937004"/>
              <a:ext cx="3057900" cy="34563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  <a:effectLst>
              <a:outerShdw blurRad="63500" dir="3419989" dist="95249">
                <a:srgbClr val="000000">
                  <a:alpha val="2196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93" name="Google Shape;93;p16"/>
          <p:cNvCxnSpPr/>
          <p:nvPr/>
        </p:nvCxnSpPr>
        <p:spPr>
          <a:xfrm>
            <a:off x="4197350" y="1360487"/>
            <a:ext cx="963612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none"/>
            <a:tailEnd len="med" w="med" type="none"/>
          </a:ln>
        </p:spPr>
      </p:cxnSp>
      <p:pic>
        <p:nvPicPr>
          <p:cNvPr descr="A person running in a park&#10;&#10;Description automatically generated with low confidence" id="94" name="Google Shape;94;p16"/>
          <p:cNvPicPr preferRelativeResize="0"/>
          <p:nvPr/>
        </p:nvPicPr>
        <p:blipFill rotWithShape="1">
          <a:blip r:embed="rId3">
            <a:alphaModFix/>
          </a:blip>
          <a:srcRect b="0" l="27849" r="13676" t="0"/>
          <a:stretch/>
        </p:blipFill>
        <p:spPr>
          <a:xfrm>
            <a:off x="822325" y="1014412"/>
            <a:ext cx="2905125" cy="330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7"/>
          <p:cNvSpPr txBox="1"/>
          <p:nvPr>
            <p:ph type="title"/>
          </p:nvPr>
        </p:nvSpPr>
        <p:spPr>
          <a:xfrm>
            <a:off x="3319462" y="188912"/>
            <a:ext cx="3486150" cy="5619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0" i="0" lang="en-US" sz="3000" u="none">
                <a:solidFill>
                  <a:schemeClr val="accent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STAY STRONG!</a:t>
            </a:r>
            <a:endParaRPr/>
          </a:p>
        </p:txBody>
      </p:sp>
      <p:pic>
        <p:nvPicPr>
          <p:cNvPr id="100" name="Google Shape;100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85850" y="901700"/>
            <a:ext cx="6969125" cy="3932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8"/>
          <p:cNvSpPr txBox="1"/>
          <p:nvPr/>
        </p:nvSpPr>
        <p:spPr>
          <a:xfrm>
            <a:off x="344487" y="1443037"/>
            <a:ext cx="3897312" cy="269398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18"/>
          <p:cNvSpPr txBox="1"/>
          <p:nvPr/>
        </p:nvSpPr>
        <p:spPr>
          <a:xfrm>
            <a:off x="496887" y="1595437"/>
            <a:ext cx="3897312" cy="2693987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63500" dir="1980018" dist="66674">
              <a:srgbClr val="000000">
                <a:alpha val="25882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18"/>
          <p:cNvSpPr txBox="1"/>
          <p:nvPr/>
        </p:nvSpPr>
        <p:spPr>
          <a:xfrm>
            <a:off x="550862" y="611187"/>
            <a:ext cx="7872412" cy="352425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18"/>
          <p:cNvSpPr txBox="1"/>
          <p:nvPr>
            <p:ph type="title"/>
          </p:nvPr>
        </p:nvSpPr>
        <p:spPr>
          <a:xfrm>
            <a:off x="434975" y="436562"/>
            <a:ext cx="8026400" cy="137953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b="0" i="0" lang="en-US" sz="3000" u="none">
                <a:solidFill>
                  <a:srgbClr val="383838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Nutrition Tips for Menopause &amp; Beyond</a:t>
            </a:r>
            <a:endParaRPr/>
          </a:p>
        </p:txBody>
      </p:sp>
      <p:sp>
        <p:nvSpPr>
          <p:cNvPr id="109" name="Google Shape;109;p18"/>
          <p:cNvSpPr txBox="1"/>
          <p:nvPr>
            <p:ph idx="1" type="subTitle"/>
          </p:nvPr>
        </p:nvSpPr>
        <p:spPr>
          <a:xfrm>
            <a:off x="4572000" y="1550987"/>
            <a:ext cx="4316412" cy="273843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82562" lvl="0" marL="18256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B573D"/>
              </a:buClr>
              <a:buSzPts val="300"/>
              <a:buFont typeface="Montserrat"/>
              <a:buChar char="•"/>
            </a:pPr>
            <a:r>
              <a:rPr b="0" i="0" lang="en-US" sz="1600" u="none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High fiber diet-aim for 25-35 grams/day</a:t>
            </a:r>
            <a:endParaRPr/>
          </a:p>
          <a:p>
            <a:pPr indent="-182562" lvl="0" marL="182562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6B573D"/>
              </a:buClr>
              <a:buSzPts val="300"/>
              <a:buFont typeface="Montserrat"/>
              <a:buChar char="•"/>
            </a:pPr>
            <a:r>
              <a:rPr b="0" i="0" lang="en-US" sz="1600" u="none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Limit red meat and alcohol</a:t>
            </a:r>
            <a:endParaRPr/>
          </a:p>
          <a:p>
            <a:pPr indent="-182562" lvl="0" marL="182562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6B573D"/>
              </a:buClr>
              <a:buSzPts val="300"/>
              <a:buFont typeface="Montserrat"/>
              <a:buChar char="•"/>
            </a:pPr>
            <a:r>
              <a:rPr b="0" i="0" lang="en-US" sz="1600" u="none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Avoid pesticide exposure and hormone disruptors</a:t>
            </a:r>
            <a:endParaRPr/>
          </a:p>
          <a:p>
            <a:pPr indent="-182562" lvl="0" marL="182562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6B573D"/>
              </a:buClr>
              <a:buSzPts val="300"/>
              <a:buFont typeface="Montserrat"/>
              <a:buChar char="•"/>
            </a:pPr>
            <a:r>
              <a:rPr b="0" i="0" lang="en-US" sz="1600" u="none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Exercise 30 minutes 5-6 days/week (break a sweat)</a:t>
            </a:r>
            <a:endParaRPr/>
          </a:p>
          <a:p>
            <a:pPr indent="-182562" lvl="0" marL="182562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6B573D"/>
              </a:buClr>
              <a:buSzPts val="300"/>
              <a:buFont typeface="Montserrat"/>
              <a:buChar char="•"/>
            </a:pPr>
            <a:r>
              <a:rPr b="0" i="0" lang="en-US" sz="1600" u="none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Eliminate excess sugar and processed foods</a:t>
            </a:r>
            <a:endParaRPr/>
          </a:p>
        </p:txBody>
      </p:sp>
      <p:pic>
        <p:nvPicPr>
          <p:cNvPr descr="A group of people walking in a field&#10;&#10;Description automatically generated with low confidence" id="110" name="Google Shape;110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6425" y="1709737"/>
            <a:ext cx="3695700" cy="24653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9"/>
          <p:cNvSpPr txBox="1"/>
          <p:nvPr/>
        </p:nvSpPr>
        <p:spPr>
          <a:xfrm>
            <a:off x="5943600" y="1190625"/>
            <a:ext cx="2717800" cy="3238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19"/>
          <p:cNvSpPr txBox="1"/>
          <p:nvPr/>
        </p:nvSpPr>
        <p:spPr>
          <a:xfrm>
            <a:off x="5894387" y="1401762"/>
            <a:ext cx="2566987" cy="3236912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63500" dir="1980018" dist="66674">
              <a:srgbClr val="000000">
                <a:alpha val="25882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19"/>
          <p:cNvSpPr txBox="1"/>
          <p:nvPr/>
        </p:nvSpPr>
        <p:spPr>
          <a:xfrm>
            <a:off x="550862" y="611187"/>
            <a:ext cx="7872412" cy="352425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19"/>
          <p:cNvSpPr txBox="1"/>
          <p:nvPr>
            <p:ph type="title"/>
          </p:nvPr>
        </p:nvSpPr>
        <p:spPr>
          <a:xfrm>
            <a:off x="434975" y="436562"/>
            <a:ext cx="8026400" cy="137953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b="0" i="0" lang="en-US" sz="3000" u="none">
                <a:solidFill>
                  <a:srgbClr val="383838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Recommendations</a:t>
            </a:r>
            <a:endParaRPr/>
          </a:p>
        </p:txBody>
      </p:sp>
      <p:sp>
        <p:nvSpPr>
          <p:cNvPr id="119" name="Google Shape;119;p19"/>
          <p:cNvSpPr txBox="1"/>
          <p:nvPr>
            <p:ph idx="1" type="subTitle"/>
          </p:nvPr>
        </p:nvSpPr>
        <p:spPr>
          <a:xfrm>
            <a:off x="434975" y="1495425"/>
            <a:ext cx="5308600" cy="273843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82562" lvl="0" marL="18256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B573D"/>
              </a:buClr>
              <a:buSzPts val="300"/>
              <a:buFont typeface="Montserrat"/>
              <a:buChar char="•"/>
            </a:pPr>
            <a:r>
              <a:rPr b="0" i="0" lang="en-US" sz="1600" u="none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Eat more veggies, berries, beans, nuts, and healthy fats, and drink plenty of water</a:t>
            </a:r>
            <a:endParaRPr/>
          </a:p>
          <a:p>
            <a:pPr indent="-182562" lvl="0" marL="182562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6B573D"/>
              </a:buClr>
              <a:buSzPts val="300"/>
              <a:buFont typeface="Montserrat"/>
              <a:buChar char="•"/>
            </a:pPr>
            <a:r>
              <a:rPr b="0" i="0" lang="en-US" sz="1600" u="none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Manage stress through meditation, yoga, mindfulness, magnesium and B Vitamins</a:t>
            </a:r>
            <a:endParaRPr/>
          </a:p>
          <a:p>
            <a:pPr indent="-182562" lvl="0" marL="182562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6B573D"/>
              </a:buClr>
              <a:buSzPts val="300"/>
              <a:buFont typeface="Montserrat"/>
              <a:buChar char="•"/>
            </a:pPr>
            <a:r>
              <a:rPr b="0" i="0" lang="en-US" sz="1600" u="none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Get Quality sleep-good sleep hygiene, natural sleep aids</a:t>
            </a:r>
            <a:endParaRPr/>
          </a:p>
          <a:p>
            <a:pPr indent="-182562" lvl="0" marL="182562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6B573D"/>
              </a:buClr>
              <a:buSzPts val="300"/>
              <a:buFont typeface="Montserrat"/>
              <a:buChar char="•"/>
            </a:pPr>
            <a:r>
              <a:rPr b="0" i="0" lang="en-US" sz="1600" u="none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Take a good Omega 3 supplement,  eat cold-water fatty fish (salmon, sardines, anchovies), grass fed beef, flaxseed, Chia seeds</a:t>
            </a:r>
            <a:endParaRPr/>
          </a:p>
          <a:p>
            <a:pPr indent="-182562" lvl="0" marL="182562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0" i="0" sz="1600" u="none">
              <a:solidFill>
                <a:srgbClr val="383838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82562" lvl="0" marL="182562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0" i="0" sz="1600" u="none">
              <a:solidFill>
                <a:srgbClr val="383838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</a:pPr>
            <a:r>
              <a:t/>
            </a:r>
            <a:endParaRPr b="0" i="0" sz="1600" u="none">
              <a:solidFill>
                <a:srgbClr val="383838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descr="A person cutting vegetables on a cutting board&#10;&#10;Description automatically generated with medium confidence" id="120" name="Google Shape;120;p19"/>
          <p:cNvPicPr preferRelativeResize="0"/>
          <p:nvPr/>
        </p:nvPicPr>
        <p:blipFill rotWithShape="1">
          <a:blip r:embed="rId3">
            <a:alphaModFix/>
          </a:blip>
          <a:srcRect b="-7335" l="0" r="0" t="-1"/>
          <a:stretch/>
        </p:blipFill>
        <p:spPr>
          <a:xfrm>
            <a:off x="6053137" y="1495425"/>
            <a:ext cx="2249487" cy="3375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Giany Presentation by Slidesgo">
  <a:themeElements>
    <a:clrScheme name="Simple Light">
      <a:dk1>
        <a:srgbClr val="383838"/>
      </a:dk1>
      <a:lt1>
        <a:srgbClr val="F7F5F3"/>
      </a:lt1>
      <a:dk2>
        <a:srgbClr val="E7DBCB"/>
      </a:dk2>
      <a:lt2>
        <a:srgbClr val="6B573D"/>
      </a:lt2>
      <a:accent1>
        <a:srgbClr val="FFFFFF"/>
      </a:accent1>
      <a:accent2>
        <a:srgbClr val="383838"/>
      </a:accent2>
      <a:accent3>
        <a:srgbClr val="F7F5F3"/>
      </a:accent3>
      <a:accent4>
        <a:srgbClr val="383838"/>
      </a:accent4>
      <a:accent5>
        <a:srgbClr val="FFFFFF"/>
      </a:accent5>
      <a:accent6>
        <a:srgbClr val="E7DBCB"/>
      </a:accent6>
      <a:hlink>
        <a:srgbClr val="6B573D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